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4" r:id="rId2"/>
  </p:sldMasterIdLst>
  <p:notesMasterIdLst>
    <p:notesMasterId r:id="rId28"/>
  </p:notesMasterIdLst>
  <p:sldIdLst>
    <p:sldId id="292" r:id="rId3"/>
    <p:sldId id="257" r:id="rId4"/>
    <p:sldId id="291" r:id="rId5"/>
    <p:sldId id="293" r:id="rId6"/>
    <p:sldId id="294" r:id="rId7"/>
    <p:sldId id="319" r:id="rId8"/>
    <p:sldId id="320" r:id="rId9"/>
    <p:sldId id="262" r:id="rId10"/>
    <p:sldId id="267" r:id="rId11"/>
    <p:sldId id="268"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sk-SK" sz="4400" b="0" strike="noStrike" spc="-1">
                <a:latin typeface="Calibri"/>
              </a:rPr>
              <a:t>Kliknúť pre presun snímky</a:t>
            </a:r>
          </a:p>
        </p:txBody>
      </p:sp>
      <p:sp>
        <p:nvSpPr>
          <p:cNvPr id="118" name="PlaceHolder 2"/>
          <p:cNvSpPr>
            <a:spLocks noGrp="1"/>
          </p:cNvSpPr>
          <p:nvPr>
            <p:ph type="body"/>
          </p:nvPr>
        </p:nvSpPr>
        <p:spPr>
          <a:xfrm>
            <a:off x="756000" y="5078520"/>
            <a:ext cx="6047640" cy="4811040"/>
          </a:xfrm>
          <a:prstGeom prst="rect">
            <a:avLst/>
          </a:prstGeom>
        </p:spPr>
        <p:txBody>
          <a:bodyPr lIns="0" tIns="0" rIns="0" bIns="0">
            <a:noAutofit/>
          </a:bodyPr>
          <a:lstStyle/>
          <a:p>
            <a:r>
              <a:rPr lang="sk-SK" sz="2000" b="0" strike="noStrike" spc="-1">
                <a:latin typeface="Arial"/>
              </a:rPr>
              <a:t>Kliknúť pre úpravu formátu poznámok</a:t>
            </a:r>
          </a:p>
        </p:txBody>
      </p:sp>
      <p:sp>
        <p:nvSpPr>
          <p:cNvPr id="119" name="PlaceHolder 3"/>
          <p:cNvSpPr>
            <a:spLocks noGrp="1"/>
          </p:cNvSpPr>
          <p:nvPr>
            <p:ph type="hdr"/>
          </p:nvPr>
        </p:nvSpPr>
        <p:spPr>
          <a:xfrm>
            <a:off x="0" y="0"/>
            <a:ext cx="3280680" cy="534240"/>
          </a:xfrm>
          <a:prstGeom prst="rect">
            <a:avLst/>
          </a:prstGeom>
        </p:spPr>
        <p:txBody>
          <a:bodyPr lIns="0" tIns="0" rIns="0" bIns="0">
            <a:noAutofit/>
          </a:bodyPr>
          <a:lstStyle/>
          <a:p>
            <a:r>
              <a:rPr lang="sk-SK" sz="1400" b="0" strike="noStrike" spc="-1">
                <a:latin typeface="Times New Roman"/>
              </a:rPr>
              <a:t>&lt;hlavička&gt;</a:t>
            </a:r>
          </a:p>
        </p:txBody>
      </p:sp>
      <p:sp>
        <p:nvSpPr>
          <p:cNvPr id="120"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sk-SK" sz="1400" b="0" strike="noStrike" spc="-1">
                <a:latin typeface="Times New Roman"/>
              </a:rPr>
              <a:t>&lt;dátum/čas&gt;</a:t>
            </a:r>
          </a:p>
        </p:txBody>
      </p:sp>
      <p:sp>
        <p:nvSpPr>
          <p:cNvPr id="121" name="PlaceHolder 5"/>
          <p:cNvSpPr>
            <a:spLocks noGrp="1"/>
          </p:cNvSpPr>
          <p:nvPr>
            <p:ph type="ftr"/>
          </p:nvPr>
        </p:nvSpPr>
        <p:spPr>
          <a:xfrm>
            <a:off x="0" y="10157400"/>
            <a:ext cx="3280680" cy="534240"/>
          </a:xfrm>
          <a:prstGeom prst="rect">
            <a:avLst/>
          </a:prstGeom>
        </p:spPr>
        <p:txBody>
          <a:bodyPr lIns="0" tIns="0" rIns="0" bIns="0" anchor="b">
            <a:noAutofit/>
          </a:bodyPr>
          <a:lstStyle/>
          <a:p>
            <a:r>
              <a:rPr lang="sk-SK" sz="1400" b="0" strike="noStrike" spc="-1">
                <a:latin typeface="Times New Roman"/>
              </a:rPr>
              <a:t>&lt;päta&gt;</a:t>
            </a:r>
          </a:p>
        </p:txBody>
      </p:sp>
      <p:sp>
        <p:nvSpPr>
          <p:cNvPr id="122"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FAD35821-67AF-4B3E-BEC4-2213E6CD057C}" type="slidenum">
              <a:rPr lang="sk-SK" sz="1400" b="0" strike="noStrike" spc="-1">
                <a:latin typeface="Times New Roman"/>
              </a:rPr>
              <a:t>‹#›</a:t>
            </a:fld>
            <a:endParaRPr lang="sk-SK" sz="1400" b="0" strike="noStrike" spc="-1">
              <a:latin typeface="Times New Roman"/>
            </a:endParaRPr>
          </a:p>
        </p:txBody>
      </p:sp>
    </p:spTree>
    <p:extLst>
      <p:ext uri="{BB962C8B-B14F-4D97-AF65-F5344CB8AC3E}">
        <p14:creationId xmlns:p14="http://schemas.microsoft.com/office/powerpoint/2010/main" val="250403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PlaceHolder 1"/>
          <p:cNvSpPr>
            <a:spLocks noGrp="1" noRot="1" noChangeAspect="1"/>
          </p:cNvSpPr>
          <p:nvPr>
            <p:ph type="sldImg"/>
          </p:nvPr>
        </p:nvSpPr>
        <p:spPr>
          <a:xfrm>
            <a:off x="381000" y="685800"/>
            <a:ext cx="6096000" cy="3429000"/>
          </a:xfrm>
          <a:prstGeom prst="rect">
            <a:avLst/>
          </a:prstGeom>
        </p:spPr>
      </p:sp>
      <p:sp>
        <p:nvSpPr>
          <p:cNvPr id="320"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pPr marL="216000" indent="-216000">
              <a:lnSpc>
                <a:spcPct val="100000"/>
              </a:lnSpc>
            </a:pPr>
            <a:r>
              <a:rPr lang="sk-SK" sz="1200" b="0" i="1" strike="noStrike" spc="-1">
                <a:latin typeface="Calibri"/>
                <a:ea typeface="Calibri"/>
              </a:rPr>
              <a:t>DOI: 10.3102/003465430298487, The Power of Feedback (Sila spätnej väzby), John Hattie and Helen Timperley, University of Auckland</a:t>
            </a:r>
            <a:endParaRPr lang="sk-SK"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PlaceHolder 1"/>
          <p:cNvSpPr>
            <a:spLocks noGrp="1" noRot="1" noChangeAspect="1"/>
          </p:cNvSpPr>
          <p:nvPr>
            <p:ph type="sldImg"/>
          </p:nvPr>
        </p:nvSpPr>
        <p:spPr>
          <a:xfrm>
            <a:off x="381000" y="685800"/>
            <a:ext cx="6096000" cy="3429000"/>
          </a:xfrm>
          <a:prstGeom prst="rect">
            <a:avLst/>
          </a:prstGeom>
        </p:spPr>
      </p:sp>
      <p:sp>
        <p:nvSpPr>
          <p:cNvPr id="322"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pPr marL="216000" indent="-216000">
              <a:lnSpc>
                <a:spcPct val="100000"/>
              </a:lnSpc>
            </a:pPr>
            <a:r>
              <a:rPr lang="sk-SK" sz="1200" b="0" i="1" strike="noStrike" spc="-1">
                <a:latin typeface="Calibri"/>
                <a:ea typeface="Calibri"/>
              </a:rPr>
              <a:t>DOI: 10.3102/003465430298487, The Power of Feedback (Sila spätnej väzby), John Hattie and Helen Timperley, University of Auckland</a:t>
            </a:r>
            <a:endParaRPr lang="sk-SK"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25" name="PlaceHolder 2"/>
          <p:cNvSpPr>
            <a:spLocks noGrp="1"/>
          </p:cNvSpPr>
          <p:nvPr>
            <p:ph type="body"/>
          </p:nvPr>
        </p:nvSpPr>
        <p:spPr>
          <a:xfrm>
            <a:off x="1523880" y="3602160"/>
            <a:ext cx="9143640" cy="1552680"/>
          </a:xfrm>
          <a:prstGeom prst="rect">
            <a:avLst/>
          </a:prstGeom>
        </p:spPr>
        <p:txBody>
          <a:bodyPr lIns="0" tIns="0" rIns="0" bIns="0">
            <a:normAutofit/>
          </a:bodyPr>
          <a:lstStyle/>
          <a:p>
            <a:endParaRPr lang="sk-SK" sz="2800" b="0" strike="noStrike" spc="-1">
              <a:latin typeface="Calibri"/>
            </a:endParaRPr>
          </a:p>
        </p:txBody>
      </p:sp>
      <p:sp>
        <p:nvSpPr>
          <p:cNvPr id="26" name="PlaceHolder 3"/>
          <p:cNvSpPr>
            <a:spLocks noGrp="1"/>
          </p:cNvSpPr>
          <p:nvPr>
            <p:ph type="body"/>
          </p:nvPr>
        </p:nvSpPr>
        <p:spPr>
          <a:xfrm>
            <a:off x="1523880" y="5302800"/>
            <a:ext cx="91436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28" name="PlaceHolder 2"/>
          <p:cNvSpPr>
            <a:spLocks noGrp="1"/>
          </p:cNvSpPr>
          <p:nvPr>
            <p:ph type="body"/>
          </p:nvPr>
        </p:nvSpPr>
        <p:spPr>
          <a:xfrm>
            <a:off x="15238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29" name="PlaceHolder 3"/>
          <p:cNvSpPr>
            <a:spLocks noGrp="1"/>
          </p:cNvSpPr>
          <p:nvPr>
            <p:ph type="body"/>
          </p:nvPr>
        </p:nvSpPr>
        <p:spPr>
          <a:xfrm>
            <a:off x="62092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30" name="PlaceHolder 4"/>
          <p:cNvSpPr>
            <a:spLocks noGrp="1"/>
          </p:cNvSpPr>
          <p:nvPr>
            <p:ph type="body"/>
          </p:nvPr>
        </p:nvSpPr>
        <p:spPr>
          <a:xfrm>
            <a:off x="1523880" y="5302800"/>
            <a:ext cx="4461840" cy="1552680"/>
          </a:xfrm>
          <a:prstGeom prst="rect">
            <a:avLst/>
          </a:prstGeom>
        </p:spPr>
        <p:txBody>
          <a:bodyPr lIns="0" tIns="0" rIns="0" bIns="0">
            <a:normAutofit/>
          </a:bodyPr>
          <a:lstStyle/>
          <a:p>
            <a:endParaRPr lang="sk-SK" sz="2800" b="0" strike="noStrike" spc="-1">
              <a:latin typeface="Calibri"/>
            </a:endParaRPr>
          </a:p>
        </p:txBody>
      </p:sp>
      <p:sp>
        <p:nvSpPr>
          <p:cNvPr id="31" name="PlaceHolder 5"/>
          <p:cNvSpPr>
            <a:spLocks noGrp="1"/>
          </p:cNvSpPr>
          <p:nvPr>
            <p:ph type="body"/>
          </p:nvPr>
        </p:nvSpPr>
        <p:spPr>
          <a:xfrm>
            <a:off x="6209280" y="5302800"/>
            <a:ext cx="44618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33" name="PlaceHolder 2"/>
          <p:cNvSpPr>
            <a:spLocks noGrp="1"/>
          </p:cNvSpPr>
          <p:nvPr>
            <p:ph type="body"/>
          </p:nvPr>
        </p:nvSpPr>
        <p:spPr>
          <a:xfrm>
            <a:off x="1523880" y="3602160"/>
            <a:ext cx="2944080" cy="1552680"/>
          </a:xfrm>
          <a:prstGeom prst="rect">
            <a:avLst/>
          </a:prstGeom>
        </p:spPr>
        <p:txBody>
          <a:bodyPr lIns="0" tIns="0" rIns="0" bIns="0">
            <a:normAutofit/>
          </a:bodyPr>
          <a:lstStyle/>
          <a:p>
            <a:endParaRPr lang="sk-SK" sz="2800" b="0" strike="noStrike" spc="-1">
              <a:latin typeface="Calibri"/>
            </a:endParaRPr>
          </a:p>
        </p:txBody>
      </p:sp>
      <p:sp>
        <p:nvSpPr>
          <p:cNvPr id="34" name="PlaceHolder 3"/>
          <p:cNvSpPr>
            <a:spLocks noGrp="1"/>
          </p:cNvSpPr>
          <p:nvPr>
            <p:ph type="body"/>
          </p:nvPr>
        </p:nvSpPr>
        <p:spPr>
          <a:xfrm>
            <a:off x="4615560" y="3602160"/>
            <a:ext cx="2944080" cy="1552680"/>
          </a:xfrm>
          <a:prstGeom prst="rect">
            <a:avLst/>
          </a:prstGeom>
        </p:spPr>
        <p:txBody>
          <a:bodyPr lIns="0" tIns="0" rIns="0" bIns="0">
            <a:normAutofit/>
          </a:bodyPr>
          <a:lstStyle/>
          <a:p>
            <a:endParaRPr lang="sk-SK" sz="2800" b="0" strike="noStrike" spc="-1">
              <a:latin typeface="Calibri"/>
            </a:endParaRPr>
          </a:p>
        </p:txBody>
      </p:sp>
      <p:sp>
        <p:nvSpPr>
          <p:cNvPr id="35" name="PlaceHolder 4"/>
          <p:cNvSpPr>
            <a:spLocks noGrp="1"/>
          </p:cNvSpPr>
          <p:nvPr>
            <p:ph type="body"/>
          </p:nvPr>
        </p:nvSpPr>
        <p:spPr>
          <a:xfrm>
            <a:off x="7707240" y="3602160"/>
            <a:ext cx="2944080" cy="1552680"/>
          </a:xfrm>
          <a:prstGeom prst="rect">
            <a:avLst/>
          </a:prstGeom>
        </p:spPr>
        <p:txBody>
          <a:bodyPr lIns="0" tIns="0" rIns="0" bIns="0">
            <a:normAutofit/>
          </a:bodyPr>
          <a:lstStyle/>
          <a:p>
            <a:endParaRPr lang="sk-SK" sz="2800" b="0" strike="noStrike" spc="-1">
              <a:latin typeface="Calibri"/>
            </a:endParaRPr>
          </a:p>
        </p:txBody>
      </p:sp>
      <p:sp>
        <p:nvSpPr>
          <p:cNvPr id="36" name="PlaceHolder 5"/>
          <p:cNvSpPr>
            <a:spLocks noGrp="1"/>
          </p:cNvSpPr>
          <p:nvPr>
            <p:ph type="body"/>
          </p:nvPr>
        </p:nvSpPr>
        <p:spPr>
          <a:xfrm>
            <a:off x="1523880" y="5302800"/>
            <a:ext cx="2944080" cy="1552680"/>
          </a:xfrm>
          <a:prstGeom prst="rect">
            <a:avLst/>
          </a:prstGeom>
        </p:spPr>
        <p:txBody>
          <a:bodyPr lIns="0" tIns="0" rIns="0" bIns="0">
            <a:normAutofit/>
          </a:bodyPr>
          <a:lstStyle/>
          <a:p>
            <a:endParaRPr lang="sk-SK" sz="2800" b="0" strike="noStrike" spc="-1">
              <a:latin typeface="Calibri"/>
            </a:endParaRPr>
          </a:p>
        </p:txBody>
      </p:sp>
      <p:sp>
        <p:nvSpPr>
          <p:cNvPr id="37" name="PlaceHolder 6"/>
          <p:cNvSpPr>
            <a:spLocks noGrp="1"/>
          </p:cNvSpPr>
          <p:nvPr>
            <p:ph type="body"/>
          </p:nvPr>
        </p:nvSpPr>
        <p:spPr>
          <a:xfrm>
            <a:off x="4615560" y="5302800"/>
            <a:ext cx="2944080" cy="1552680"/>
          </a:xfrm>
          <a:prstGeom prst="rect">
            <a:avLst/>
          </a:prstGeom>
        </p:spPr>
        <p:txBody>
          <a:bodyPr lIns="0" tIns="0" rIns="0" bIns="0">
            <a:normAutofit/>
          </a:bodyPr>
          <a:lstStyle/>
          <a:p>
            <a:endParaRPr lang="sk-SK" sz="2800" b="0" strike="noStrike" spc="-1">
              <a:latin typeface="Calibri"/>
            </a:endParaRPr>
          </a:p>
        </p:txBody>
      </p:sp>
      <p:sp>
        <p:nvSpPr>
          <p:cNvPr id="38" name="PlaceHolder 7"/>
          <p:cNvSpPr>
            <a:spLocks noGrp="1"/>
          </p:cNvSpPr>
          <p:nvPr>
            <p:ph type="body"/>
          </p:nvPr>
        </p:nvSpPr>
        <p:spPr>
          <a:xfrm>
            <a:off x="7707240" y="5302800"/>
            <a:ext cx="294408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extLst>
      <p:ext uri="{BB962C8B-B14F-4D97-AF65-F5344CB8AC3E}">
        <p14:creationId xmlns:p14="http://schemas.microsoft.com/office/powerpoint/2010/main" val="33436429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82" name="PlaceHolder 2"/>
          <p:cNvSpPr>
            <a:spLocks noGrp="1"/>
          </p:cNvSpPr>
          <p:nvPr>
            <p:ph type="subTitle"/>
          </p:nvPr>
        </p:nvSpPr>
        <p:spPr>
          <a:xfrm>
            <a:off x="1523880" y="3602160"/>
            <a:ext cx="9143640" cy="3255480"/>
          </a:xfrm>
          <a:prstGeom prst="rect">
            <a:avLst/>
          </a:prstGeom>
        </p:spPr>
        <p:txBody>
          <a:bodyPr lIns="0" tIns="0" rIns="0" bIns="0" anchor="ctr">
            <a:noAutofit/>
          </a:bodyPr>
          <a:lstStyle/>
          <a:p>
            <a:pPr algn="ctr"/>
            <a:endParaRPr lang="sk-SK"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84" name="PlaceHolder 2"/>
          <p:cNvSpPr>
            <a:spLocks noGrp="1"/>
          </p:cNvSpPr>
          <p:nvPr>
            <p:ph type="body"/>
          </p:nvPr>
        </p:nvSpPr>
        <p:spPr>
          <a:xfrm>
            <a:off x="1523880" y="3602160"/>
            <a:ext cx="9143640" cy="32554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86" name="PlaceHolder 2"/>
          <p:cNvSpPr>
            <a:spLocks noGrp="1"/>
          </p:cNvSpPr>
          <p:nvPr>
            <p:ph type="body"/>
          </p:nvPr>
        </p:nvSpPr>
        <p:spPr>
          <a:xfrm>
            <a:off x="1523880" y="3602160"/>
            <a:ext cx="4461840" cy="3255480"/>
          </a:xfrm>
          <a:prstGeom prst="rect">
            <a:avLst/>
          </a:prstGeom>
        </p:spPr>
        <p:txBody>
          <a:bodyPr lIns="0" tIns="0" rIns="0" bIns="0">
            <a:normAutofit/>
          </a:bodyPr>
          <a:lstStyle/>
          <a:p>
            <a:endParaRPr lang="sk-SK" sz="2800" b="0" strike="noStrike" spc="-1">
              <a:latin typeface="Calibri"/>
            </a:endParaRPr>
          </a:p>
        </p:txBody>
      </p:sp>
      <p:sp>
        <p:nvSpPr>
          <p:cNvPr id="87" name="PlaceHolder 3"/>
          <p:cNvSpPr>
            <a:spLocks noGrp="1"/>
          </p:cNvSpPr>
          <p:nvPr>
            <p:ph type="body"/>
          </p:nvPr>
        </p:nvSpPr>
        <p:spPr>
          <a:xfrm>
            <a:off x="6209280" y="3602160"/>
            <a:ext cx="4461840" cy="32554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1523880" y="1276920"/>
            <a:ext cx="9143640" cy="13716000"/>
          </a:xfrm>
          <a:prstGeom prst="rect">
            <a:avLst/>
          </a:prstGeom>
        </p:spPr>
        <p:txBody>
          <a:bodyPr lIns="0" tIns="0" rIns="0" bIns="0" anchor="ctr">
            <a:noAutofit/>
          </a:bodyPr>
          <a:lstStyle/>
          <a:p>
            <a:pPr algn="ctr"/>
            <a:endParaRPr lang="sk-SK"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4" name="PlaceHolder 2"/>
          <p:cNvSpPr>
            <a:spLocks noGrp="1"/>
          </p:cNvSpPr>
          <p:nvPr>
            <p:ph type="subTitle"/>
          </p:nvPr>
        </p:nvSpPr>
        <p:spPr>
          <a:xfrm>
            <a:off x="1523880" y="3602160"/>
            <a:ext cx="9143640" cy="3255480"/>
          </a:xfrm>
          <a:prstGeom prst="rect">
            <a:avLst/>
          </a:prstGeom>
        </p:spPr>
        <p:txBody>
          <a:bodyPr lIns="0" tIns="0" rIns="0" bIns="0" anchor="ctr">
            <a:noAutofit/>
          </a:bodyPr>
          <a:lstStyle/>
          <a:p>
            <a:pPr algn="ctr"/>
            <a:endParaRPr lang="sk-SK"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91" name="PlaceHolder 2"/>
          <p:cNvSpPr>
            <a:spLocks noGrp="1"/>
          </p:cNvSpPr>
          <p:nvPr>
            <p:ph type="body"/>
          </p:nvPr>
        </p:nvSpPr>
        <p:spPr>
          <a:xfrm>
            <a:off x="15238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92" name="PlaceHolder 3"/>
          <p:cNvSpPr>
            <a:spLocks noGrp="1"/>
          </p:cNvSpPr>
          <p:nvPr>
            <p:ph type="body"/>
          </p:nvPr>
        </p:nvSpPr>
        <p:spPr>
          <a:xfrm>
            <a:off x="6209280" y="3602160"/>
            <a:ext cx="4461840" cy="3255480"/>
          </a:xfrm>
          <a:prstGeom prst="rect">
            <a:avLst/>
          </a:prstGeom>
        </p:spPr>
        <p:txBody>
          <a:bodyPr lIns="0" tIns="0" rIns="0" bIns="0">
            <a:normAutofit/>
          </a:bodyPr>
          <a:lstStyle/>
          <a:p>
            <a:endParaRPr lang="sk-SK" sz="2800" b="0" strike="noStrike" spc="-1">
              <a:latin typeface="Calibri"/>
            </a:endParaRPr>
          </a:p>
        </p:txBody>
      </p:sp>
      <p:sp>
        <p:nvSpPr>
          <p:cNvPr id="93" name="PlaceHolder 4"/>
          <p:cNvSpPr>
            <a:spLocks noGrp="1"/>
          </p:cNvSpPr>
          <p:nvPr>
            <p:ph type="body"/>
          </p:nvPr>
        </p:nvSpPr>
        <p:spPr>
          <a:xfrm>
            <a:off x="1523880" y="5302800"/>
            <a:ext cx="44618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95" name="PlaceHolder 2"/>
          <p:cNvSpPr>
            <a:spLocks noGrp="1"/>
          </p:cNvSpPr>
          <p:nvPr>
            <p:ph type="body"/>
          </p:nvPr>
        </p:nvSpPr>
        <p:spPr>
          <a:xfrm>
            <a:off x="1523880" y="3602160"/>
            <a:ext cx="4461840" cy="3255480"/>
          </a:xfrm>
          <a:prstGeom prst="rect">
            <a:avLst/>
          </a:prstGeom>
        </p:spPr>
        <p:txBody>
          <a:bodyPr lIns="0" tIns="0" rIns="0" bIns="0">
            <a:normAutofit/>
          </a:bodyPr>
          <a:lstStyle/>
          <a:p>
            <a:endParaRPr lang="sk-SK" sz="2800" b="0" strike="noStrike" spc="-1">
              <a:latin typeface="Calibri"/>
            </a:endParaRPr>
          </a:p>
        </p:txBody>
      </p:sp>
      <p:sp>
        <p:nvSpPr>
          <p:cNvPr id="96" name="PlaceHolder 3"/>
          <p:cNvSpPr>
            <a:spLocks noGrp="1"/>
          </p:cNvSpPr>
          <p:nvPr>
            <p:ph type="body"/>
          </p:nvPr>
        </p:nvSpPr>
        <p:spPr>
          <a:xfrm>
            <a:off x="62092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97" name="PlaceHolder 4"/>
          <p:cNvSpPr>
            <a:spLocks noGrp="1"/>
          </p:cNvSpPr>
          <p:nvPr>
            <p:ph type="body"/>
          </p:nvPr>
        </p:nvSpPr>
        <p:spPr>
          <a:xfrm>
            <a:off x="6209280" y="5302800"/>
            <a:ext cx="44618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99" name="PlaceHolder 2"/>
          <p:cNvSpPr>
            <a:spLocks noGrp="1"/>
          </p:cNvSpPr>
          <p:nvPr>
            <p:ph type="body"/>
          </p:nvPr>
        </p:nvSpPr>
        <p:spPr>
          <a:xfrm>
            <a:off x="15238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100" name="PlaceHolder 3"/>
          <p:cNvSpPr>
            <a:spLocks noGrp="1"/>
          </p:cNvSpPr>
          <p:nvPr>
            <p:ph type="body"/>
          </p:nvPr>
        </p:nvSpPr>
        <p:spPr>
          <a:xfrm>
            <a:off x="62092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101" name="PlaceHolder 4"/>
          <p:cNvSpPr>
            <a:spLocks noGrp="1"/>
          </p:cNvSpPr>
          <p:nvPr>
            <p:ph type="body"/>
          </p:nvPr>
        </p:nvSpPr>
        <p:spPr>
          <a:xfrm>
            <a:off x="1523880" y="5302800"/>
            <a:ext cx="91436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103" name="PlaceHolder 2"/>
          <p:cNvSpPr>
            <a:spLocks noGrp="1"/>
          </p:cNvSpPr>
          <p:nvPr>
            <p:ph type="body"/>
          </p:nvPr>
        </p:nvSpPr>
        <p:spPr>
          <a:xfrm>
            <a:off x="1523880" y="3602160"/>
            <a:ext cx="9143640" cy="1552680"/>
          </a:xfrm>
          <a:prstGeom prst="rect">
            <a:avLst/>
          </a:prstGeom>
        </p:spPr>
        <p:txBody>
          <a:bodyPr lIns="0" tIns="0" rIns="0" bIns="0">
            <a:normAutofit/>
          </a:bodyPr>
          <a:lstStyle/>
          <a:p>
            <a:endParaRPr lang="sk-SK" sz="2800" b="0" strike="noStrike" spc="-1">
              <a:latin typeface="Calibri"/>
            </a:endParaRPr>
          </a:p>
        </p:txBody>
      </p:sp>
      <p:sp>
        <p:nvSpPr>
          <p:cNvPr id="104" name="PlaceHolder 3"/>
          <p:cNvSpPr>
            <a:spLocks noGrp="1"/>
          </p:cNvSpPr>
          <p:nvPr>
            <p:ph type="body"/>
          </p:nvPr>
        </p:nvSpPr>
        <p:spPr>
          <a:xfrm>
            <a:off x="1523880" y="5302800"/>
            <a:ext cx="91436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106" name="PlaceHolder 2"/>
          <p:cNvSpPr>
            <a:spLocks noGrp="1"/>
          </p:cNvSpPr>
          <p:nvPr>
            <p:ph type="body"/>
          </p:nvPr>
        </p:nvSpPr>
        <p:spPr>
          <a:xfrm>
            <a:off x="15238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107" name="PlaceHolder 3"/>
          <p:cNvSpPr>
            <a:spLocks noGrp="1"/>
          </p:cNvSpPr>
          <p:nvPr>
            <p:ph type="body"/>
          </p:nvPr>
        </p:nvSpPr>
        <p:spPr>
          <a:xfrm>
            <a:off x="62092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108" name="PlaceHolder 4"/>
          <p:cNvSpPr>
            <a:spLocks noGrp="1"/>
          </p:cNvSpPr>
          <p:nvPr>
            <p:ph type="body"/>
          </p:nvPr>
        </p:nvSpPr>
        <p:spPr>
          <a:xfrm>
            <a:off x="1523880" y="5302800"/>
            <a:ext cx="4461840" cy="1552680"/>
          </a:xfrm>
          <a:prstGeom prst="rect">
            <a:avLst/>
          </a:prstGeom>
        </p:spPr>
        <p:txBody>
          <a:bodyPr lIns="0" tIns="0" rIns="0" bIns="0">
            <a:normAutofit/>
          </a:bodyPr>
          <a:lstStyle/>
          <a:p>
            <a:endParaRPr lang="sk-SK" sz="2800" b="0" strike="noStrike" spc="-1">
              <a:latin typeface="Calibri"/>
            </a:endParaRPr>
          </a:p>
        </p:txBody>
      </p:sp>
      <p:sp>
        <p:nvSpPr>
          <p:cNvPr id="109" name="PlaceHolder 5"/>
          <p:cNvSpPr>
            <a:spLocks noGrp="1"/>
          </p:cNvSpPr>
          <p:nvPr>
            <p:ph type="body"/>
          </p:nvPr>
        </p:nvSpPr>
        <p:spPr>
          <a:xfrm>
            <a:off x="6209280" y="5302800"/>
            <a:ext cx="44618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111" name="PlaceHolder 2"/>
          <p:cNvSpPr>
            <a:spLocks noGrp="1"/>
          </p:cNvSpPr>
          <p:nvPr>
            <p:ph type="body"/>
          </p:nvPr>
        </p:nvSpPr>
        <p:spPr>
          <a:xfrm>
            <a:off x="1523880" y="3602160"/>
            <a:ext cx="2944080" cy="1552680"/>
          </a:xfrm>
          <a:prstGeom prst="rect">
            <a:avLst/>
          </a:prstGeom>
        </p:spPr>
        <p:txBody>
          <a:bodyPr lIns="0" tIns="0" rIns="0" bIns="0">
            <a:normAutofit/>
          </a:bodyPr>
          <a:lstStyle/>
          <a:p>
            <a:endParaRPr lang="sk-SK" sz="2800" b="0" strike="noStrike" spc="-1">
              <a:latin typeface="Calibri"/>
            </a:endParaRPr>
          </a:p>
        </p:txBody>
      </p:sp>
      <p:sp>
        <p:nvSpPr>
          <p:cNvPr id="112" name="PlaceHolder 3"/>
          <p:cNvSpPr>
            <a:spLocks noGrp="1"/>
          </p:cNvSpPr>
          <p:nvPr>
            <p:ph type="body"/>
          </p:nvPr>
        </p:nvSpPr>
        <p:spPr>
          <a:xfrm>
            <a:off x="4615560" y="3602160"/>
            <a:ext cx="2944080" cy="1552680"/>
          </a:xfrm>
          <a:prstGeom prst="rect">
            <a:avLst/>
          </a:prstGeom>
        </p:spPr>
        <p:txBody>
          <a:bodyPr lIns="0" tIns="0" rIns="0" bIns="0">
            <a:normAutofit/>
          </a:bodyPr>
          <a:lstStyle/>
          <a:p>
            <a:endParaRPr lang="sk-SK" sz="2800" b="0" strike="noStrike" spc="-1">
              <a:latin typeface="Calibri"/>
            </a:endParaRPr>
          </a:p>
        </p:txBody>
      </p:sp>
      <p:sp>
        <p:nvSpPr>
          <p:cNvPr id="113" name="PlaceHolder 4"/>
          <p:cNvSpPr>
            <a:spLocks noGrp="1"/>
          </p:cNvSpPr>
          <p:nvPr>
            <p:ph type="body"/>
          </p:nvPr>
        </p:nvSpPr>
        <p:spPr>
          <a:xfrm>
            <a:off x="7707240" y="3602160"/>
            <a:ext cx="2944080" cy="1552680"/>
          </a:xfrm>
          <a:prstGeom prst="rect">
            <a:avLst/>
          </a:prstGeom>
        </p:spPr>
        <p:txBody>
          <a:bodyPr lIns="0" tIns="0" rIns="0" bIns="0">
            <a:normAutofit/>
          </a:bodyPr>
          <a:lstStyle/>
          <a:p>
            <a:endParaRPr lang="sk-SK" sz="2800" b="0" strike="noStrike" spc="-1">
              <a:latin typeface="Calibri"/>
            </a:endParaRPr>
          </a:p>
        </p:txBody>
      </p:sp>
      <p:sp>
        <p:nvSpPr>
          <p:cNvPr id="114" name="PlaceHolder 5"/>
          <p:cNvSpPr>
            <a:spLocks noGrp="1"/>
          </p:cNvSpPr>
          <p:nvPr>
            <p:ph type="body"/>
          </p:nvPr>
        </p:nvSpPr>
        <p:spPr>
          <a:xfrm>
            <a:off x="1523880" y="5302800"/>
            <a:ext cx="2944080" cy="1552680"/>
          </a:xfrm>
          <a:prstGeom prst="rect">
            <a:avLst/>
          </a:prstGeom>
        </p:spPr>
        <p:txBody>
          <a:bodyPr lIns="0" tIns="0" rIns="0" bIns="0">
            <a:normAutofit/>
          </a:bodyPr>
          <a:lstStyle/>
          <a:p>
            <a:endParaRPr lang="sk-SK" sz="2800" b="0" strike="noStrike" spc="-1">
              <a:latin typeface="Calibri"/>
            </a:endParaRPr>
          </a:p>
        </p:txBody>
      </p:sp>
      <p:sp>
        <p:nvSpPr>
          <p:cNvPr id="115" name="PlaceHolder 6"/>
          <p:cNvSpPr>
            <a:spLocks noGrp="1"/>
          </p:cNvSpPr>
          <p:nvPr>
            <p:ph type="body"/>
          </p:nvPr>
        </p:nvSpPr>
        <p:spPr>
          <a:xfrm>
            <a:off x="4615560" y="5302800"/>
            <a:ext cx="2944080" cy="1552680"/>
          </a:xfrm>
          <a:prstGeom prst="rect">
            <a:avLst/>
          </a:prstGeom>
        </p:spPr>
        <p:txBody>
          <a:bodyPr lIns="0" tIns="0" rIns="0" bIns="0">
            <a:normAutofit/>
          </a:bodyPr>
          <a:lstStyle/>
          <a:p>
            <a:endParaRPr lang="sk-SK" sz="2800" b="0" strike="noStrike" spc="-1">
              <a:latin typeface="Calibri"/>
            </a:endParaRPr>
          </a:p>
        </p:txBody>
      </p:sp>
      <p:sp>
        <p:nvSpPr>
          <p:cNvPr id="116" name="PlaceHolder 7"/>
          <p:cNvSpPr>
            <a:spLocks noGrp="1"/>
          </p:cNvSpPr>
          <p:nvPr>
            <p:ph type="body"/>
          </p:nvPr>
        </p:nvSpPr>
        <p:spPr>
          <a:xfrm>
            <a:off x="7707240" y="5302800"/>
            <a:ext cx="294408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6" name="PlaceHolder 2"/>
          <p:cNvSpPr>
            <a:spLocks noGrp="1"/>
          </p:cNvSpPr>
          <p:nvPr>
            <p:ph type="body"/>
          </p:nvPr>
        </p:nvSpPr>
        <p:spPr>
          <a:xfrm>
            <a:off x="1523880" y="3602160"/>
            <a:ext cx="9143640" cy="32554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8" name="PlaceHolder 2"/>
          <p:cNvSpPr>
            <a:spLocks noGrp="1"/>
          </p:cNvSpPr>
          <p:nvPr>
            <p:ph type="body"/>
          </p:nvPr>
        </p:nvSpPr>
        <p:spPr>
          <a:xfrm>
            <a:off x="1523880" y="3602160"/>
            <a:ext cx="4461840" cy="3255480"/>
          </a:xfrm>
          <a:prstGeom prst="rect">
            <a:avLst/>
          </a:prstGeom>
        </p:spPr>
        <p:txBody>
          <a:bodyPr lIns="0" tIns="0" rIns="0" bIns="0">
            <a:normAutofit/>
          </a:bodyPr>
          <a:lstStyle/>
          <a:p>
            <a:endParaRPr lang="sk-SK" sz="2800" b="0" strike="noStrike" spc="-1">
              <a:latin typeface="Calibri"/>
            </a:endParaRPr>
          </a:p>
        </p:txBody>
      </p:sp>
      <p:sp>
        <p:nvSpPr>
          <p:cNvPr id="9" name="PlaceHolder 3"/>
          <p:cNvSpPr>
            <a:spLocks noGrp="1"/>
          </p:cNvSpPr>
          <p:nvPr>
            <p:ph type="body"/>
          </p:nvPr>
        </p:nvSpPr>
        <p:spPr>
          <a:xfrm>
            <a:off x="6209280" y="3602160"/>
            <a:ext cx="4461840" cy="32554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1523880" y="1276920"/>
            <a:ext cx="9143640" cy="13716000"/>
          </a:xfrm>
          <a:prstGeom prst="rect">
            <a:avLst/>
          </a:prstGeom>
        </p:spPr>
        <p:txBody>
          <a:bodyPr lIns="0" tIns="0" rIns="0" bIns="0" anchor="ctr">
            <a:noAutofit/>
          </a:bodyPr>
          <a:lstStyle/>
          <a:p>
            <a:pPr algn="ctr"/>
            <a:endParaRPr lang="sk-SK"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13" name="PlaceHolder 2"/>
          <p:cNvSpPr>
            <a:spLocks noGrp="1"/>
          </p:cNvSpPr>
          <p:nvPr>
            <p:ph type="body"/>
          </p:nvPr>
        </p:nvSpPr>
        <p:spPr>
          <a:xfrm>
            <a:off x="15238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14" name="PlaceHolder 3"/>
          <p:cNvSpPr>
            <a:spLocks noGrp="1"/>
          </p:cNvSpPr>
          <p:nvPr>
            <p:ph type="body"/>
          </p:nvPr>
        </p:nvSpPr>
        <p:spPr>
          <a:xfrm>
            <a:off x="6209280" y="3602160"/>
            <a:ext cx="4461840" cy="3255480"/>
          </a:xfrm>
          <a:prstGeom prst="rect">
            <a:avLst/>
          </a:prstGeom>
        </p:spPr>
        <p:txBody>
          <a:bodyPr lIns="0" tIns="0" rIns="0" bIns="0">
            <a:normAutofit/>
          </a:bodyPr>
          <a:lstStyle/>
          <a:p>
            <a:endParaRPr lang="sk-SK" sz="2800" b="0" strike="noStrike" spc="-1">
              <a:latin typeface="Calibri"/>
            </a:endParaRPr>
          </a:p>
        </p:txBody>
      </p:sp>
      <p:sp>
        <p:nvSpPr>
          <p:cNvPr id="15" name="PlaceHolder 4"/>
          <p:cNvSpPr>
            <a:spLocks noGrp="1"/>
          </p:cNvSpPr>
          <p:nvPr>
            <p:ph type="body"/>
          </p:nvPr>
        </p:nvSpPr>
        <p:spPr>
          <a:xfrm>
            <a:off x="1523880" y="5302800"/>
            <a:ext cx="44618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17" name="PlaceHolder 2"/>
          <p:cNvSpPr>
            <a:spLocks noGrp="1"/>
          </p:cNvSpPr>
          <p:nvPr>
            <p:ph type="body"/>
          </p:nvPr>
        </p:nvSpPr>
        <p:spPr>
          <a:xfrm>
            <a:off x="1523880" y="3602160"/>
            <a:ext cx="4461840" cy="3255480"/>
          </a:xfrm>
          <a:prstGeom prst="rect">
            <a:avLst/>
          </a:prstGeom>
        </p:spPr>
        <p:txBody>
          <a:bodyPr lIns="0" tIns="0" rIns="0" bIns="0">
            <a:normAutofit/>
          </a:bodyPr>
          <a:lstStyle/>
          <a:p>
            <a:endParaRPr lang="sk-SK" sz="2800" b="0" strike="noStrike" spc="-1">
              <a:latin typeface="Calibri"/>
            </a:endParaRPr>
          </a:p>
        </p:txBody>
      </p:sp>
      <p:sp>
        <p:nvSpPr>
          <p:cNvPr id="18" name="PlaceHolder 3"/>
          <p:cNvSpPr>
            <a:spLocks noGrp="1"/>
          </p:cNvSpPr>
          <p:nvPr>
            <p:ph type="body"/>
          </p:nvPr>
        </p:nvSpPr>
        <p:spPr>
          <a:xfrm>
            <a:off x="62092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19" name="PlaceHolder 4"/>
          <p:cNvSpPr>
            <a:spLocks noGrp="1"/>
          </p:cNvSpPr>
          <p:nvPr>
            <p:ph type="body"/>
          </p:nvPr>
        </p:nvSpPr>
        <p:spPr>
          <a:xfrm>
            <a:off x="6209280" y="5302800"/>
            <a:ext cx="44618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523880" y="0"/>
            <a:ext cx="9143640" cy="3509640"/>
          </a:xfrm>
          <a:prstGeom prst="rect">
            <a:avLst/>
          </a:prstGeom>
        </p:spPr>
        <p:txBody>
          <a:bodyPr lIns="0" tIns="0" rIns="0" bIns="0" anchor="ctr">
            <a:noAutofit/>
          </a:bodyPr>
          <a:lstStyle/>
          <a:p>
            <a:pPr algn="ctr"/>
            <a:endParaRPr lang="sk-SK" sz="4400" b="0" strike="noStrike" spc="-1">
              <a:latin typeface="Calibri"/>
            </a:endParaRPr>
          </a:p>
        </p:txBody>
      </p:sp>
      <p:sp>
        <p:nvSpPr>
          <p:cNvPr id="21" name="PlaceHolder 2"/>
          <p:cNvSpPr>
            <a:spLocks noGrp="1"/>
          </p:cNvSpPr>
          <p:nvPr>
            <p:ph type="body"/>
          </p:nvPr>
        </p:nvSpPr>
        <p:spPr>
          <a:xfrm>
            <a:off x="15238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22" name="PlaceHolder 3"/>
          <p:cNvSpPr>
            <a:spLocks noGrp="1"/>
          </p:cNvSpPr>
          <p:nvPr>
            <p:ph type="body"/>
          </p:nvPr>
        </p:nvSpPr>
        <p:spPr>
          <a:xfrm>
            <a:off x="6209280" y="3602160"/>
            <a:ext cx="4461840" cy="1552680"/>
          </a:xfrm>
          <a:prstGeom prst="rect">
            <a:avLst/>
          </a:prstGeom>
        </p:spPr>
        <p:txBody>
          <a:bodyPr lIns="0" tIns="0" rIns="0" bIns="0">
            <a:normAutofit/>
          </a:bodyPr>
          <a:lstStyle/>
          <a:p>
            <a:endParaRPr lang="sk-SK" sz="2800" b="0" strike="noStrike" spc="-1">
              <a:latin typeface="Calibri"/>
            </a:endParaRPr>
          </a:p>
        </p:txBody>
      </p:sp>
      <p:sp>
        <p:nvSpPr>
          <p:cNvPr id="23" name="PlaceHolder 4"/>
          <p:cNvSpPr>
            <a:spLocks noGrp="1"/>
          </p:cNvSpPr>
          <p:nvPr>
            <p:ph type="body"/>
          </p:nvPr>
        </p:nvSpPr>
        <p:spPr>
          <a:xfrm>
            <a:off x="1523880" y="5302800"/>
            <a:ext cx="9143640" cy="1552680"/>
          </a:xfrm>
          <a:prstGeom prst="rect">
            <a:avLst/>
          </a:prstGeom>
        </p:spPr>
        <p:txBody>
          <a:bodyPr lIns="0" tIns="0" rIns="0" bIns="0">
            <a:normAutofit/>
          </a:bodyPr>
          <a:lstStyle/>
          <a:p>
            <a:endParaRPr lang="sk-SK" sz="2800" b="0" strike="noStrike" spc="-1">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title"/>
          </p:nvPr>
        </p:nvSpPr>
        <p:spPr>
          <a:xfrm>
            <a:off x="1523880" y="0"/>
            <a:ext cx="9143640" cy="3509640"/>
          </a:xfrm>
          <a:prstGeom prst="rect">
            <a:avLst/>
          </a:prstGeom>
        </p:spPr>
        <p:txBody>
          <a:bodyPr lIns="45720" tIns="45000" rIns="45720" bIns="45000" anchor="b">
            <a:noAutofit/>
          </a:bodyPr>
          <a:lstStyle/>
          <a:p>
            <a:pPr algn="ctr">
              <a:lnSpc>
                <a:spcPct val="90000"/>
              </a:lnSpc>
            </a:pPr>
            <a:r>
              <a:rPr lang="sk-SK" sz="6000" b="0" strike="noStrike" spc="-1">
                <a:latin typeface="Calibri Light"/>
                <a:ea typeface="Calibri Light"/>
              </a:rPr>
              <a:t>Title Text</a:t>
            </a:r>
            <a:endParaRPr lang="sk-SK" sz="6000" b="0" strike="noStrike" spc="-1">
              <a:latin typeface="Calibri"/>
            </a:endParaRPr>
          </a:p>
        </p:txBody>
      </p:sp>
      <p:sp>
        <p:nvSpPr>
          <p:cNvPr id="4" name="PlaceHolder 2"/>
          <p:cNvSpPr>
            <a:spLocks noGrp="1"/>
          </p:cNvSpPr>
          <p:nvPr>
            <p:ph type="body"/>
          </p:nvPr>
        </p:nvSpPr>
        <p:spPr>
          <a:xfrm>
            <a:off x="1523880" y="3602160"/>
            <a:ext cx="9143640" cy="3255480"/>
          </a:xfrm>
          <a:prstGeom prst="rect">
            <a:avLst/>
          </a:prstGeom>
        </p:spPr>
        <p:txBody>
          <a:bodyPr lIns="45720" tIns="45000" rIns="45720" bIns="45000">
            <a:noAutofit/>
          </a:bodyPr>
          <a:lstStyle/>
          <a:p>
            <a:pPr algn="ctr">
              <a:lnSpc>
                <a:spcPct val="90000"/>
              </a:lnSpc>
              <a:spcBef>
                <a:spcPts val="1001"/>
              </a:spcBef>
            </a:pPr>
            <a:r>
              <a:rPr lang="sk-SK" sz="2400" b="0" strike="noStrike" spc="-1">
                <a:latin typeface="Calibri"/>
                <a:ea typeface="Calibri"/>
              </a:rPr>
              <a:t>Body Level One</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Two</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Three</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Four</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Five</a:t>
            </a:r>
            <a:endParaRPr lang="sk-SK" sz="2400" b="0" strike="noStrike" spc="-1">
              <a:latin typeface="Calibri"/>
            </a:endParaRPr>
          </a:p>
        </p:txBody>
      </p:sp>
      <p:sp>
        <p:nvSpPr>
          <p:cNvPr id="2" name="PlaceHolder 3"/>
          <p:cNvSpPr>
            <a:spLocks noGrp="1"/>
          </p:cNvSpPr>
          <p:nvPr>
            <p:ph type="sldNum"/>
          </p:nvPr>
        </p:nvSpPr>
        <p:spPr>
          <a:xfrm>
            <a:off x="8610480" y="6404400"/>
            <a:ext cx="2742840" cy="268920"/>
          </a:xfrm>
          <a:prstGeom prst="rect">
            <a:avLst/>
          </a:prstGeom>
        </p:spPr>
        <p:txBody>
          <a:bodyPr lIns="45720" tIns="45000" rIns="45720" bIns="45000" anchor="ctr">
            <a:noAutofit/>
          </a:bodyPr>
          <a:lstStyle/>
          <a:p>
            <a:endParaRPr lang="sk-SK" sz="2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7" r:id="rId13"/>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1523880" y="0"/>
            <a:ext cx="9143640" cy="3509640"/>
          </a:xfrm>
          <a:prstGeom prst="rect">
            <a:avLst/>
          </a:prstGeom>
        </p:spPr>
        <p:txBody>
          <a:bodyPr lIns="0" tIns="0" rIns="0" bIns="0" anchor="b">
            <a:noAutofit/>
          </a:bodyPr>
          <a:lstStyle/>
          <a:p>
            <a:pPr algn="ctr">
              <a:lnSpc>
                <a:spcPct val="90000"/>
              </a:lnSpc>
            </a:pPr>
            <a:r>
              <a:rPr lang="sk-SK" sz="6000" b="0" strike="noStrike" spc="-1">
                <a:latin typeface="Calibri Light"/>
                <a:ea typeface="Calibri Light"/>
              </a:rPr>
              <a:t>Title Text</a:t>
            </a:r>
            <a:endParaRPr lang="sk-SK" sz="6000" b="0" strike="noStrike" spc="-1">
              <a:latin typeface="Calibri"/>
            </a:endParaRPr>
          </a:p>
        </p:txBody>
      </p:sp>
      <p:sp>
        <p:nvSpPr>
          <p:cNvPr id="79" name="PlaceHolder 2"/>
          <p:cNvSpPr>
            <a:spLocks noGrp="1"/>
          </p:cNvSpPr>
          <p:nvPr>
            <p:ph type="body"/>
          </p:nvPr>
        </p:nvSpPr>
        <p:spPr>
          <a:xfrm>
            <a:off x="1523880" y="3602160"/>
            <a:ext cx="9143640" cy="3255480"/>
          </a:xfrm>
          <a:prstGeom prst="rect">
            <a:avLst/>
          </a:prstGeom>
        </p:spPr>
        <p:txBody>
          <a:bodyPr lIns="0" tIns="0" rIns="0" bIns="0">
            <a:noAutofit/>
          </a:bodyPr>
          <a:lstStyle/>
          <a:p>
            <a:pPr algn="ctr">
              <a:lnSpc>
                <a:spcPct val="90000"/>
              </a:lnSpc>
              <a:spcBef>
                <a:spcPts val="1001"/>
              </a:spcBef>
            </a:pPr>
            <a:r>
              <a:rPr lang="sk-SK" sz="2400" b="0" strike="noStrike" spc="-1">
                <a:latin typeface="Calibri"/>
                <a:ea typeface="Calibri"/>
              </a:rPr>
              <a:t>Body Level One</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Two</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Three</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Four</a:t>
            </a:r>
            <a:endParaRPr lang="sk-SK" sz="2400" b="0" strike="noStrike" spc="-1">
              <a:latin typeface="Calibri"/>
            </a:endParaRPr>
          </a:p>
          <a:p>
            <a:pPr algn="ctr">
              <a:lnSpc>
                <a:spcPct val="90000"/>
              </a:lnSpc>
              <a:spcBef>
                <a:spcPts val="1001"/>
              </a:spcBef>
            </a:pPr>
            <a:r>
              <a:rPr lang="sk-SK" sz="2400" b="0" strike="noStrike" spc="-1">
                <a:latin typeface="Calibri"/>
                <a:ea typeface="Calibri"/>
              </a:rPr>
              <a:t>Body Level Five</a:t>
            </a:r>
            <a:endParaRPr lang="sk-SK" sz="2400" b="0" strike="noStrike" spc="-1">
              <a:latin typeface="Calibri"/>
            </a:endParaRPr>
          </a:p>
        </p:txBody>
      </p:sp>
      <p:sp>
        <p:nvSpPr>
          <p:cNvPr id="80" name="PlaceHolder 3"/>
          <p:cNvSpPr>
            <a:spLocks noGrp="1"/>
          </p:cNvSpPr>
          <p:nvPr>
            <p:ph type="sldNum"/>
          </p:nvPr>
        </p:nvSpPr>
        <p:spPr>
          <a:xfrm>
            <a:off x="8610480" y="6404400"/>
            <a:ext cx="2742840" cy="268920"/>
          </a:xfrm>
          <a:prstGeom prst="rect">
            <a:avLst/>
          </a:prstGeom>
        </p:spPr>
        <p:txBody>
          <a:bodyPr lIns="0" tIns="0" rIns="0" bIns="0" anchor="ctr">
            <a:noAutofit/>
          </a:bodyPr>
          <a:lstStyle/>
          <a:p>
            <a:endParaRPr lang="sk-SK" sz="2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project-stars.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2.jpg"/>
          <p:cNvPicPr/>
          <p:nvPr/>
        </p:nvPicPr>
        <p:blipFill rotWithShape="1">
          <a:blip r:embed="rId2" cstate="print"/>
          <a:srcRect t="14594" b="20007"/>
          <a:stretch/>
        </p:blipFill>
        <p:spPr>
          <a:xfrm>
            <a:off x="1587482" y="5821509"/>
            <a:ext cx="9032870" cy="1036491"/>
          </a:xfrm>
          <a:prstGeom prst="rect">
            <a:avLst/>
          </a:prstGeom>
          <a:ln w="12700">
            <a:miter lim="400000"/>
          </a:ln>
        </p:spPr>
      </p:pic>
      <p:pic>
        <p:nvPicPr>
          <p:cNvPr id="60" name="image1.png"/>
          <p:cNvPicPr/>
          <p:nvPr/>
        </p:nvPicPr>
        <p:blipFill rotWithShape="1">
          <a:blip r:embed="rId3" cstate="print"/>
          <a:srcRect t="8893" b="13838"/>
          <a:stretch/>
        </p:blipFill>
        <p:spPr>
          <a:xfrm>
            <a:off x="1254255" y="0"/>
            <a:ext cx="9683489" cy="1101784"/>
          </a:xfrm>
          <a:prstGeom prst="rect">
            <a:avLst/>
          </a:prstGeom>
          <a:ln w="12700">
            <a:miter lim="400000"/>
          </a:ln>
        </p:spPr>
      </p:pic>
      <p:sp>
        <p:nvSpPr>
          <p:cNvPr id="57" name="Shape 57"/>
          <p:cNvSpPr/>
          <p:nvPr/>
        </p:nvSpPr>
        <p:spPr>
          <a:xfrm>
            <a:off x="-6761" y="1049639"/>
            <a:ext cx="12198761" cy="60068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ct val="150000"/>
              </a:lnSpc>
            </a:pPr>
            <a:r>
              <a:rPr sz="800">
                <a:latin typeface="Verdana Bold"/>
                <a:ea typeface="Verdana Bold"/>
                <a:cs typeface="Verdana Bold"/>
                <a:sym typeface="Verdana Bold"/>
              </a:rPr>
              <a:t>Project:</a:t>
            </a:r>
            <a:r>
              <a:rPr sz="800">
                <a:latin typeface="Verdana"/>
                <a:ea typeface="Verdana"/>
                <a:cs typeface="Verdana"/>
                <a:sym typeface="Verdana"/>
              </a:rPr>
              <a:t> STARS (Successfully Teaching AstRonomy in Schools)		 			</a:t>
            </a:r>
          </a:p>
          <a:p>
            <a:pPr lvl="0">
              <a:lnSpc>
                <a:spcPct val="150000"/>
              </a:lnSpc>
            </a:pPr>
            <a:r>
              <a:rPr sz="800">
                <a:latin typeface="Verdana"/>
                <a:ea typeface="Verdana"/>
                <a:cs typeface="Verdana"/>
                <a:sym typeface="Verdana"/>
              </a:rPr>
              <a:t>This project has been funded with the support of the Erasmus+ Programme, K2 Action, Strategic Partnerships in School Education.</a:t>
            </a:r>
          </a:p>
          <a:p>
            <a:pPr lvl="0">
              <a:lnSpc>
                <a:spcPct val="150000"/>
              </a:lnSpc>
            </a:pPr>
            <a:r>
              <a:rPr sz="800">
                <a:latin typeface="Verdana Bold"/>
                <a:ea typeface="Verdana Bold"/>
                <a:cs typeface="Verdana Bold"/>
                <a:sym typeface="Verdana Bold"/>
              </a:rPr>
              <a:t>Project Agreement Number:</a:t>
            </a:r>
            <a:r>
              <a:rPr sz="800">
                <a:latin typeface="Verdana"/>
                <a:ea typeface="Verdana"/>
                <a:cs typeface="Verdana"/>
                <a:sym typeface="Verdana"/>
              </a:rPr>
              <a:t> </a:t>
            </a:r>
            <a:r>
              <a:rPr sz="800"/>
              <a:t>2017-1-SK01-KA201-035344 				</a:t>
            </a:r>
          </a:p>
        </p:txBody>
      </p:sp>
      <p:sp>
        <p:nvSpPr>
          <p:cNvPr id="58" name="Shape 58"/>
          <p:cNvSpPr/>
          <p:nvPr/>
        </p:nvSpPr>
        <p:spPr>
          <a:xfrm>
            <a:off x="-6761" y="5572490"/>
            <a:ext cx="12198761" cy="135102"/>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lang="en-GB" sz="900" dirty="0"/>
              <a:t>The current publication reflects only the author´s view and neither the Slovak National Agency, nor the European Commission are responsible for any use that may be made of the information it contains.</a:t>
            </a:r>
          </a:p>
        </p:txBody>
      </p:sp>
      <p:sp>
        <p:nvSpPr>
          <p:cNvPr id="59" name="Shape 59"/>
          <p:cNvSpPr/>
          <p:nvPr/>
        </p:nvSpPr>
        <p:spPr>
          <a:xfrm>
            <a:off x="-6761" y="1847151"/>
            <a:ext cx="12198761" cy="298543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0" algn="ctr"/>
            <a:r>
              <a:rPr lang="sk-SK" sz="5400" b="1" dirty="0">
                <a:solidFill>
                  <a:srgbClr val="843C0B"/>
                </a:solidFill>
                <a:latin typeface="Franklin Gothic Book"/>
                <a:ea typeface="Franklin Gothic Book"/>
                <a:cs typeface="Franklin Gothic Book"/>
                <a:sym typeface="Franklin Gothic Book"/>
              </a:rPr>
              <a:t>Tréningový program pre učiteľov (O2)</a:t>
            </a:r>
          </a:p>
          <a:p>
            <a:pPr lvl="0" algn="ctr"/>
            <a:endParaRPr lang="sk-SK" sz="1000" dirty="0"/>
          </a:p>
          <a:p>
            <a:pPr lvl="0" algn="ctr"/>
            <a:r>
              <a:rPr lang="sk-SK" sz="4400" b="1" dirty="0">
                <a:solidFill>
                  <a:srgbClr val="002060"/>
                </a:solidFill>
              </a:rPr>
              <a:t>Modul #6</a:t>
            </a:r>
          </a:p>
          <a:p>
            <a:pPr lvl="0" algn="ctr"/>
            <a:r>
              <a:rPr lang="sk-SK" sz="4000" b="1" u="sng" dirty="0">
                <a:solidFill>
                  <a:srgbClr val="002060"/>
                </a:solidFill>
              </a:rPr>
              <a:t>Galaktické prostredie </a:t>
            </a:r>
            <a:br>
              <a:rPr lang="sk-SK" sz="4000" b="1" dirty="0">
                <a:solidFill>
                  <a:srgbClr val="002060"/>
                </a:solidFill>
              </a:rPr>
            </a:br>
            <a:r>
              <a:rPr lang="sk-SK" sz="4000" b="1" dirty="0">
                <a:solidFill>
                  <a:srgbClr val="002060"/>
                </a:solidFill>
              </a:rPr>
              <a:t>Život vo vesmíre</a:t>
            </a:r>
          </a:p>
        </p:txBody>
      </p:sp>
    </p:spTree>
    <p:extLst>
      <p:ext uri="{BB962C8B-B14F-4D97-AF65-F5344CB8AC3E}">
        <p14:creationId xmlns:p14="http://schemas.microsoft.com/office/powerpoint/2010/main" val="340621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07" name="image1.png"/>
          <p:cNvPicPr/>
          <p:nvPr/>
        </p:nvPicPr>
        <p:blipFill>
          <a:blip r:embed="rId2"/>
          <a:stretch/>
        </p:blipFill>
        <p:spPr>
          <a:xfrm>
            <a:off x="-6840" y="-11880"/>
            <a:ext cx="12198240" cy="1061280"/>
          </a:xfrm>
          <a:prstGeom prst="rect">
            <a:avLst/>
          </a:prstGeom>
          <a:ln w="12600">
            <a:noFill/>
          </a:ln>
        </p:spPr>
      </p:pic>
      <p:pic>
        <p:nvPicPr>
          <p:cNvPr id="208" name="image2.jpg"/>
          <p:cNvPicPr/>
          <p:nvPr/>
        </p:nvPicPr>
        <p:blipFill>
          <a:blip r:embed="rId3"/>
          <a:stretch/>
        </p:blipFill>
        <p:spPr>
          <a:xfrm>
            <a:off x="-6840" y="5799960"/>
            <a:ext cx="12198240" cy="1051560"/>
          </a:xfrm>
          <a:prstGeom prst="rect">
            <a:avLst/>
          </a:prstGeom>
          <a:ln w="12600">
            <a:noFill/>
          </a:ln>
        </p:spPr>
      </p:pic>
      <p:sp>
        <p:nvSpPr>
          <p:cNvPr id="209" name="CustomShape 2"/>
          <p:cNvSpPr/>
          <p:nvPr/>
        </p:nvSpPr>
        <p:spPr>
          <a:xfrm>
            <a:off x="261360" y="836640"/>
            <a:ext cx="11684880" cy="7599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gn="ctr">
              <a:lnSpc>
                <a:spcPct val="100000"/>
              </a:lnSpc>
            </a:pPr>
            <a:r>
              <a:rPr lang="sk-SK" sz="4400" b="0" u="sng" strike="noStrike" spc="-1">
                <a:solidFill>
                  <a:srgbClr val="002060"/>
                </a:solidFill>
                <a:uFillTx/>
                <a:latin typeface="Calibri"/>
                <a:ea typeface="Calibri"/>
              </a:rPr>
              <a:t>Zoznam praktických cvičení</a:t>
            </a:r>
            <a:endParaRPr lang="sk-SK" sz="4400" b="0" strike="noStrike" spc="-1">
              <a:latin typeface="Arial"/>
            </a:endParaRPr>
          </a:p>
        </p:txBody>
      </p:sp>
      <p:sp>
        <p:nvSpPr>
          <p:cNvPr id="210" name="CustomShape 3"/>
          <p:cNvSpPr/>
          <p:nvPr/>
        </p:nvSpPr>
        <p:spPr>
          <a:xfrm>
            <a:off x="261360" y="1941120"/>
            <a:ext cx="11684880" cy="17362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3600" b="0" strike="noStrike" spc="-1" dirty="0">
                <a:solidFill>
                  <a:srgbClr val="0B1364"/>
                </a:solidFill>
                <a:latin typeface="Calibri"/>
                <a:ea typeface="Calibri"/>
              </a:rPr>
              <a:t>3. Ako zistíme či sme sami vo Vesmíre alebo sme len jednou z mnohých foriem života, resp. civilizácií?</a:t>
            </a:r>
            <a:endParaRPr lang="sk-SK" sz="3600" b="0" strike="noStrike" spc="-1" dirty="0">
              <a:latin typeface="Arial"/>
            </a:endParaRPr>
          </a:p>
          <a:p>
            <a:pPr>
              <a:lnSpc>
                <a:spcPct val="100000"/>
              </a:lnSpc>
            </a:pPr>
            <a:r>
              <a:rPr lang="sk-SK" sz="3600" b="0" strike="noStrike" spc="-1" dirty="0">
                <a:solidFill>
                  <a:srgbClr val="0B1364"/>
                </a:solidFill>
                <a:latin typeface="Calibri"/>
                <a:ea typeface="Calibri"/>
              </a:rPr>
              <a:t>4. Ako vedci uskutočňujú výskum na iných planétach?</a:t>
            </a:r>
            <a:endParaRPr lang="sk-SK" sz="3600" b="0" strike="noStrike" spc="-1" dirty="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44" name="image1.png"/>
          <p:cNvPicPr/>
          <p:nvPr/>
        </p:nvPicPr>
        <p:blipFill>
          <a:blip r:embed="rId2"/>
          <a:stretch/>
        </p:blipFill>
        <p:spPr>
          <a:xfrm>
            <a:off x="-6840" y="-11880"/>
            <a:ext cx="12198240" cy="1061280"/>
          </a:xfrm>
          <a:prstGeom prst="rect">
            <a:avLst/>
          </a:prstGeom>
          <a:ln w="12600">
            <a:noFill/>
          </a:ln>
        </p:spPr>
      </p:pic>
      <p:pic>
        <p:nvPicPr>
          <p:cNvPr id="245" name="image2.jpg"/>
          <p:cNvPicPr/>
          <p:nvPr/>
        </p:nvPicPr>
        <p:blipFill>
          <a:blip r:embed="rId3"/>
          <a:stretch/>
        </p:blipFill>
        <p:spPr>
          <a:xfrm>
            <a:off x="-6840" y="5799960"/>
            <a:ext cx="12198240" cy="1051560"/>
          </a:xfrm>
          <a:prstGeom prst="rect">
            <a:avLst/>
          </a:prstGeom>
          <a:ln w="12600">
            <a:noFill/>
          </a:ln>
        </p:spPr>
      </p:pic>
      <p:sp>
        <p:nvSpPr>
          <p:cNvPr id="246" name="CustomShape 2"/>
          <p:cNvSpPr/>
          <p:nvPr/>
        </p:nvSpPr>
        <p:spPr>
          <a:xfrm>
            <a:off x="244800" y="673200"/>
            <a:ext cx="11684880" cy="191880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4000" b="0" u="sng" strike="noStrike" spc="-1" dirty="0">
                <a:solidFill>
                  <a:srgbClr val="44546A"/>
                </a:solidFill>
                <a:uFillTx/>
                <a:latin typeface="Calibri"/>
                <a:ea typeface="Calibri"/>
              </a:rPr>
              <a:t>Praktické cvičenie 1. Stretneme sa niekedy s mimozemským rozumom a ako budeme s ním komunikovať?</a:t>
            </a:r>
            <a:r>
              <a:rPr lang="sk-SK" sz="4000" b="0" strike="noStrike" spc="-1" dirty="0">
                <a:solidFill>
                  <a:srgbClr val="44546A"/>
                </a:solidFill>
                <a:latin typeface="Calibri"/>
                <a:ea typeface="Calibri"/>
              </a:rPr>
              <a:t> </a:t>
            </a:r>
            <a:endParaRPr lang="sk-SK" sz="4000" b="0" strike="noStrike" spc="-1" dirty="0">
              <a:latin typeface="Arial"/>
            </a:endParaRPr>
          </a:p>
        </p:txBody>
      </p:sp>
      <p:sp>
        <p:nvSpPr>
          <p:cNvPr id="247" name="CustomShape 3"/>
          <p:cNvSpPr/>
          <p:nvPr/>
        </p:nvSpPr>
        <p:spPr>
          <a:xfrm>
            <a:off x="245160" y="2736000"/>
            <a:ext cx="11684880" cy="26499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800" b="0" strike="noStrike" spc="-1">
                <a:solidFill>
                  <a:srgbClr val="002060"/>
                </a:solidFill>
                <a:latin typeface="Calibri"/>
                <a:ea typeface="Calibri"/>
              </a:rPr>
              <a:t>Účel: Nechať žiakov diskutovať o tom, aký môže byť inteligentný život vo Vesmíre, a navrhnúť spôsoby komunikácie s ním.</a:t>
            </a:r>
            <a:endParaRPr lang="sk-SK" sz="2800" b="0" strike="noStrike" spc="-1">
              <a:latin typeface="Arial"/>
            </a:endParaRPr>
          </a:p>
          <a:p>
            <a:pPr>
              <a:lnSpc>
                <a:spcPct val="100000"/>
              </a:lnSpc>
            </a:pPr>
            <a:r>
              <a:rPr lang="sk-SK" sz="2800" b="0" strike="noStrike" spc="-1">
                <a:solidFill>
                  <a:srgbClr val="002060"/>
                </a:solidFill>
                <a:latin typeface="Calibri"/>
                <a:ea typeface="Calibri"/>
              </a:rPr>
              <a:t>Pomôcky a materiály: nie</a:t>
            </a:r>
            <a:endParaRPr lang="sk-SK" sz="2800" b="0" strike="noStrike" spc="-1">
              <a:latin typeface="Arial"/>
            </a:endParaRPr>
          </a:p>
          <a:p>
            <a:pPr>
              <a:lnSpc>
                <a:spcPct val="100000"/>
              </a:lnSpc>
            </a:pPr>
            <a:r>
              <a:rPr lang="sk-SK" sz="2800" b="0" strike="noStrike" spc="-1">
                <a:solidFill>
                  <a:srgbClr val="002060"/>
                </a:solidFill>
                <a:latin typeface="Calibri"/>
                <a:ea typeface="Calibri"/>
              </a:rPr>
              <a:t>Postup: Počas 10-15 minút žiaci (možno v skupinách) diskutujú o daných otázkach a potom predstavia svoje odpovede. Ak je k dispozícii internet, použite ho na hľadanie ďalších informácií.</a:t>
            </a:r>
            <a:endParaRPr lang="sk-SK" sz="28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49" name="image1.png"/>
          <p:cNvPicPr/>
          <p:nvPr/>
        </p:nvPicPr>
        <p:blipFill>
          <a:blip r:embed="rId2"/>
          <a:stretch/>
        </p:blipFill>
        <p:spPr>
          <a:xfrm>
            <a:off x="-6840" y="-11880"/>
            <a:ext cx="12198240" cy="1061280"/>
          </a:xfrm>
          <a:prstGeom prst="rect">
            <a:avLst/>
          </a:prstGeom>
          <a:ln w="12600">
            <a:noFill/>
          </a:ln>
        </p:spPr>
      </p:pic>
      <p:pic>
        <p:nvPicPr>
          <p:cNvPr id="250" name="image2.jpg"/>
          <p:cNvPicPr/>
          <p:nvPr/>
        </p:nvPicPr>
        <p:blipFill>
          <a:blip r:embed="rId3"/>
          <a:stretch/>
        </p:blipFill>
        <p:spPr>
          <a:xfrm>
            <a:off x="-6840" y="5799960"/>
            <a:ext cx="12198240" cy="1051560"/>
          </a:xfrm>
          <a:prstGeom prst="rect">
            <a:avLst/>
          </a:prstGeom>
          <a:ln w="12600">
            <a:noFill/>
          </a:ln>
        </p:spPr>
      </p:pic>
      <p:sp>
        <p:nvSpPr>
          <p:cNvPr id="251" name="CustomShape 2"/>
          <p:cNvSpPr/>
          <p:nvPr/>
        </p:nvSpPr>
        <p:spPr>
          <a:xfrm>
            <a:off x="211320" y="1148040"/>
            <a:ext cx="11684880" cy="37407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1600" b="0" strike="noStrike" spc="-1">
                <a:solidFill>
                  <a:srgbClr val="002060"/>
                </a:solidFill>
                <a:latin typeface="Calibri"/>
                <a:ea typeface="Calibri"/>
              </a:rPr>
              <a:t>1. Povedzte nám, čo viete o existencii mimozemského života vo Vesmíre na základe prečítaných kníh, televíznych programov, filmov a ďalších.</a:t>
            </a:r>
            <a:endParaRPr lang="sk-SK" sz="1600" b="0" strike="noStrike" spc="-1">
              <a:latin typeface="Arial"/>
            </a:endParaRPr>
          </a:p>
          <a:p>
            <a:pPr>
              <a:lnSpc>
                <a:spcPct val="100000"/>
              </a:lnSpc>
            </a:pPr>
            <a:r>
              <a:rPr lang="sk-SK" sz="1600" b="0" strike="noStrike" spc="-1">
                <a:solidFill>
                  <a:srgbClr val="002060"/>
                </a:solidFill>
                <a:latin typeface="Calibri"/>
                <a:ea typeface="Calibri"/>
              </a:rPr>
              <a:t>2. Zistite, koľko z vás „verí“, že mimozemšťania navštívili Zem v nedávnej alebo vzdialenej minulosti.</a:t>
            </a:r>
            <a:endParaRPr lang="sk-SK" sz="1600" b="0" strike="noStrike" spc="-1">
              <a:latin typeface="Arial"/>
            </a:endParaRPr>
          </a:p>
          <a:p>
            <a:pPr>
              <a:lnSpc>
                <a:spcPct val="100000"/>
              </a:lnSpc>
            </a:pPr>
            <a:r>
              <a:rPr lang="sk-SK" sz="1600" b="0" strike="noStrike" spc="-1">
                <a:solidFill>
                  <a:srgbClr val="002060"/>
                </a:solidFill>
                <a:latin typeface="Calibri"/>
                <a:ea typeface="Calibri"/>
              </a:rPr>
              <a:t>3. Zvážte a navrhnite, ako by sa vedci mohli dozvedieť, či existuje život vo Vesmíre, po tom, ako zvážite nasledujúce otázky:</a:t>
            </a:r>
            <a:endParaRPr lang="sk-SK" sz="1600" b="0" strike="noStrike" spc="-1">
              <a:latin typeface="Arial"/>
            </a:endParaRPr>
          </a:p>
          <a:p>
            <a:pPr>
              <a:lnSpc>
                <a:spcPct val="100000"/>
              </a:lnSpc>
            </a:pPr>
            <a:r>
              <a:rPr lang="sk-SK" sz="1600" b="0" strike="noStrike" spc="-1">
                <a:solidFill>
                  <a:srgbClr val="002060"/>
                </a:solidFill>
                <a:latin typeface="Calibri"/>
                <a:ea typeface="Calibri"/>
              </a:rPr>
              <a:t>- Čo vedci v súčasnosti vedia? Aké majú dôkazy?</a:t>
            </a:r>
            <a:endParaRPr lang="sk-SK" sz="1600" b="0" strike="noStrike" spc="-1">
              <a:latin typeface="Arial"/>
            </a:endParaRPr>
          </a:p>
          <a:p>
            <a:pPr>
              <a:lnSpc>
                <a:spcPct val="100000"/>
              </a:lnSpc>
            </a:pPr>
            <a:r>
              <a:rPr lang="sk-SK" sz="1600" b="0" strike="noStrike" spc="-1">
                <a:solidFill>
                  <a:srgbClr val="002060"/>
                </a:solidFill>
                <a:latin typeface="Calibri"/>
                <a:ea typeface="Calibri"/>
              </a:rPr>
              <a:t>- Ako sa vedci dostali k týmto poznatkom? Aké experimenty a technológie použili?</a:t>
            </a:r>
            <a:endParaRPr lang="sk-SK" sz="1600" b="0" strike="noStrike" spc="-1">
              <a:latin typeface="Arial"/>
            </a:endParaRPr>
          </a:p>
          <a:p>
            <a:pPr>
              <a:lnSpc>
                <a:spcPct val="100000"/>
              </a:lnSpc>
            </a:pPr>
            <a:r>
              <a:rPr lang="sk-SK" sz="1600" b="0" strike="noStrike" spc="-1">
                <a:solidFill>
                  <a:srgbClr val="002060"/>
                </a:solidFill>
                <a:latin typeface="Calibri"/>
                <a:ea typeface="Calibri"/>
              </a:rPr>
              <a:t>- Čo ešte nevieme?  Aké údaje nám chýbajú?</a:t>
            </a:r>
            <a:endParaRPr lang="sk-SK" sz="1600" b="0" strike="noStrike" spc="-1">
              <a:latin typeface="Arial"/>
            </a:endParaRPr>
          </a:p>
          <a:p>
            <a:pPr>
              <a:lnSpc>
                <a:spcPct val="100000"/>
              </a:lnSpc>
            </a:pPr>
            <a:r>
              <a:rPr lang="sk-SK" sz="1600" b="0" strike="noStrike" spc="-1">
                <a:solidFill>
                  <a:srgbClr val="002060"/>
                </a:solidFill>
                <a:latin typeface="Calibri"/>
                <a:ea typeface="Calibri"/>
              </a:rPr>
              <a:t>- Čo môžeme predpokladať? Aké testy môžeme urobiť?</a:t>
            </a:r>
            <a:endParaRPr lang="sk-SK" sz="1600" b="0" strike="noStrike" spc="-1">
              <a:latin typeface="Arial"/>
            </a:endParaRPr>
          </a:p>
          <a:p>
            <a:pPr>
              <a:lnSpc>
                <a:spcPct val="100000"/>
              </a:lnSpc>
            </a:pPr>
            <a:r>
              <a:rPr lang="sk-SK" sz="1600" b="0" strike="noStrike" spc="-1">
                <a:solidFill>
                  <a:srgbClr val="002060"/>
                </a:solidFill>
                <a:latin typeface="Calibri"/>
                <a:ea typeface="Calibri"/>
              </a:rPr>
              <a:t>- Aké nové otázky a experimenty (nový výskum a misie) by nám mohli pomôcť pochopiť odpoveď?</a:t>
            </a:r>
            <a:endParaRPr lang="sk-SK" sz="1600" b="0" strike="noStrike" spc="-1">
              <a:latin typeface="Arial"/>
            </a:endParaRPr>
          </a:p>
          <a:p>
            <a:pPr>
              <a:lnSpc>
                <a:spcPct val="100000"/>
              </a:lnSpc>
            </a:pPr>
            <a:r>
              <a:rPr lang="sk-SK" sz="1600" b="0" strike="noStrike" spc="-1">
                <a:solidFill>
                  <a:srgbClr val="002060"/>
                </a:solidFill>
                <a:latin typeface="Calibri"/>
                <a:ea typeface="Calibri"/>
              </a:rPr>
              <a:t>4. Ak je to možné, pozrite sa, aké informácie nájdete na internete:</a:t>
            </a:r>
            <a:endParaRPr lang="sk-SK" sz="1600" b="0" strike="noStrike" spc="-1">
              <a:latin typeface="Arial"/>
            </a:endParaRPr>
          </a:p>
          <a:p>
            <a:pPr>
              <a:lnSpc>
                <a:spcPct val="100000"/>
              </a:lnSpc>
            </a:pPr>
            <a:r>
              <a:rPr lang="sk-SK" sz="1600" b="0" strike="noStrike" spc="-1">
                <a:solidFill>
                  <a:srgbClr val="002060"/>
                </a:solidFill>
                <a:latin typeface="Calibri"/>
                <a:ea typeface="Calibri"/>
              </a:rPr>
              <a:t>- o projekte SETI (ang. Search for ExtraTerrestrial Intelligence – Hľadanie mimozemského intelektu);</a:t>
            </a:r>
            <a:endParaRPr lang="sk-SK" sz="1600" b="0" strike="noStrike" spc="-1">
              <a:latin typeface="Arial"/>
            </a:endParaRPr>
          </a:p>
          <a:p>
            <a:pPr>
              <a:lnSpc>
                <a:spcPct val="100000"/>
              </a:lnSpc>
            </a:pPr>
            <a:r>
              <a:rPr lang="sk-SK" sz="1600" b="0" strike="noStrike" spc="-1">
                <a:solidFill>
                  <a:srgbClr val="002060"/>
                </a:solidFill>
                <a:latin typeface="Calibri"/>
                <a:ea typeface="Calibri"/>
              </a:rPr>
              <a:t>- o iných pokusoch ľudstva súvisiacich s mimozemskými bytosťami (ako sú misie Voyager).</a:t>
            </a:r>
            <a:endParaRPr lang="sk-SK" sz="1600" b="0" strike="noStrike" spc="-1">
              <a:latin typeface="Arial"/>
            </a:endParaRPr>
          </a:p>
          <a:p>
            <a:pPr>
              <a:lnSpc>
                <a:spcPct val="100000"/>
              </a:lnSpc>
            </a:pPr>
            <a:r>
              <a:rPr lang="sk-SK" sz="1600" b="0" strike="noStrike" spc="-1">
                <a:solidFill>
                  <a:srgbClr val="002060"/>
                </a:solidFill>
                <a:latin typeface="Calibri"/>
                <a:ea typeface="Calibri"/>
              </a:rPr>
              <a:t> Diskutujte o týchto informáciách so svojimi spolužiakmi.</a:t>
            </a:r>
            <a:endParaRPr lang="sk-SK" sz="1600" b="0" strike="noStrike" spc="-1">
              <a:latin typeface="Arial"/>
            </a:endParaRPr>
          </a:p>
          <a:p>
            <a:pPr>
              <a:lnSpc>
                <a:spcPct val="100000"/>
              </a:lnSpc>
            </a:pPr>
            <a:r>
              <a:rPr lang="sk-SK" sz="1600" b="0" strike="noStrike" spc="-1">
                <a:solidFill>
                  <a:srgbClr val="002060"/>
                </a:solidFill>
                <a:latin typeface="Calibri"/>
                <a:ea typeface="Calibri"/>
              </a:rPr>
              <a:t>5. Predpokladajme, že rádioteleskopy projektu SETI detekovali signály vzdialeného Vesmíru. Analýza ukázala, že ich poslali inteligentné bytosti žijúce okolo vzdialenej hviezdy a vy by ste sa s nimi chcete spojiť.  Aby ste to dokázali, musíte sa rozhodnúť, ktorá správa sa má vyslať a v akej forme (digitálnej, jazykovej, hudobnej atď.). Obhájte svoj nápad pred spolužiakmi (inými skupinami).</a:t>
            </a:r>
            <a:endParaRPr lang="sk-SK" sz="1600" b="0" strike="noStrike" spc="-1">
              <a:latin typeface="Arial"/>
            </a:endParaRPr>
          </a:p>
        </p:txBody>
      </p:sp>
      <p:sp>
        <p:nvSpPr>
          <p:cNvPr id="252" name="CustomShape 3"/>
          <p:cNvSpPr/>
          <p:nvPr/>
        </p:nvSpPr>
        <p:spPr>
          <a:xfrm>
            <a:off x="211320" y="638640"/>
            <a:ext cx="11684880" cy="6382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3600" b="0" strike="noStrike" spc="-1">
                <a:solidFill>
                  <a:srgbClr val="002060"/>
                </a:solidFill>
                <a:latin typeface="Calibri"/>
                <a:ea typeface="Calibri"/>
              </a:rPr>
              <a:t>Podrobné pokyny pre žiakov:</a:t>
            </a:r>
            <a:endParaRPr lang="sk-SK" sz="36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54" name="image1.png"/>
          <p:cNvPicPr/>
          <p:nvPr/>
        </p:nvPicPr>
        <p:blipFill>
          <a:blip r:embed="rId2"/>
          <a:stretch/>
        </p:blipFill>
        <p:spPr>
          <a:xfrm>
            <a:off x="-6840" y="-11880"/>
            <a:ext cx="12198240" cy="1061280"/>
          </a:xfrm>
          <a:prstGeom prst="rect">
            <a:avLst/>
          </a:prstGeom>
          <a:ln w="12600">
            <a:noFill/>
          </a:ln>
        </p:spPr>
      </p:pic>
      <p:pic>
        <p:nvPicPr>
          <p:cNvPr id="255" name="image2.jpg"/>
          <p:cNvPicPr/>
          <p:nvPr/>
        </p:nvPicPr>
        <p:blipFill>
          <a:blip r:embed="rId3"/>
          <a:stretch/>
        </p:blipFill>
        <p:spPr>
          <a:xfrm>
            <a:off x="-6840" y="5799960"/>
            <a:ext cx="12198240" cy="1051560"/>
          </a:xfrm>
          <a:prstGeom prst="rect">
            <a:avLst/>
          </a:prstGeom>
          <a:ln w="12600">
            <a:noFill/>
          </a:ln>
        </p:spPr>
      </p:pic>
      <p:sp>
        <p:nvSpPr>
          <p:cNvPr id="256" name="CustomShape 2"/>
          <p:cNvSpPr/>
          <p:nvPr/>
        </p:nvSpPr>
        <p:spPr>
          <a:xfrm>
            <a:off x="244800" y="705240"/>
            <a:ext cx="11684880" cy="191880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4000" b="0" u="sng" strike="noStrike" spc="-1" dirty="0">
                <a:solidFill>
                  <a:srgbClr val="44546A"/>
                </a:solidFill>
                <a:uFillTx/>
                <a:latin typeface="Calibri"/>
                <a:ea typeface="Calibri"/>
              </a:rPr>
              <a:t>Praktické cvičenie 2a. Život na inej planéte, satelite alebo asteroide. Toto cvičenie je určené pre žiakov vyšších ročníkov.</a:t>
            </a:r>
            <a:endParaRPr lang="sk-SK" sz="4000" b="0" strike="noStrike" spc="-1" dirty="0">
              <a:latin typeface="Arial"/>
            </a:endParaRPr>
          </a:p>
        </p:txBody>
      </p:sp>
      <p:sp>
        <p:nvSpPr>
          <p:cNvPr id="257" name="CustomShape 3"/>
          <p:cNvSpPr/>
          <p:nvPr/>
        </p:nvSpPr>
        <p:spPr>
          <a:xfrm>
            <a:off x="253440" y="3456000"/>
            <a:ext cx="11684880" cy="5169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800" b="1" strike="noStrike" spc="-1">
                <a:solidFill>
                  <a:srgbClr val="002060"/>
                </a:solidFill>
                <a:latin typeface="Calibri"/>
                <a:ea typeface="Calibri"/>
              </a:rPr>
              <a:t>Pomôcky a materiály: nie</a:t>
            </a:r>
            <a:endParaRPr lang="sk-SK" sz="2800" b="0" strike="noStrike" spc="-1">
              <a:latin typeface="Arial"/>
            </a:endParaRPr>
          </a:p>
        </p:txBody>
      </p:sp>
      <p:sp>
        <p:nvSpPr>
          <p:cNvPr id="258" name="CustomShape 4"/>
          <p:cNvSpPr/>
          <p:nvPr/>
        </p:nvSpPr>
        <p:spPr>
          <a:xfrm>
            <a:off x="253440" y="3797640"/>
            <a:ext cx="11684880" cy="1674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600" b="0" strike="noStrike" spc="-1">
                <a:solidFill>
                  <a:srgbClr val="002060"/>
                </a:solidFill>
                <a:latin typeface="Calibri"/>
                <a:ea typeface="Calibri"/>
              </a:rPr>
              <a:t>Postup: Žiaci sú rozdelení do niekoľkých skupín, z ktorých si každá musí vybrať planétu, satelit alebo asteroid zo Slnečnej sústavy, na ktorej má vybudovať základňu pre konkrétny účel. Po skončení diskusií (cca 20 minút) každá skupina predstaví  svoj projekt ostatným žiakom (cca 5 minút).</a:t>
            </a:r>
            <a:endParaRPr lang="sk-SK" sz="2600" b="0" strike="noStrike" spc="-1">
              <a:latin typeface="Arial"/>
            </a:endParaRPr>
          </a:p>
        </p:txBody>
      </p:sp>
      <p:sp>
        <p:nvSpPr>
          <p:cNvPr id="259" name="CustomShape 5"/>
          <p:cNvSpPr/>
          <p:nvPr/>
        </p:nvSpPr>
        <p:spPr>
          <a:xfrm>
            <a:off x="253440" y="2624040"/>
            <a:ext cx="11684880" cy="9435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800" b="1" strike="noStrike" spc="-1">
                <a:solidFill>
                  <a:srgbClr val="002060"/>
                </a:solidFill>
                <a:latin typeface="Calibri"/>
                <a:ea typeface="Calibri"/>
              </a:rPr>
              <a:t>Metodická časť: Oboznámiť žiakov s požiadavkami a ťažkosťami života mimo Zeme.</a:t>
            </a:r>
            <a:endParaRPr lang="sk-SK" sz="28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61" name="image1.png"/>
          <p:cNvPicPr/>
          <p:nvPr/>
        </p:nvPicPr>
        <p:blipFill>
          <a:blip r:embed="rId2"/>
          <a:stretch/>
        </p:blipFill>
        <p:spPr>
          <a:xfrm>
            <a:off x="-6840" y="-11880"/>
            <a:ext cx="12198240" cy="1061280"/>
          </a:xfrm>
          <a:prstGeom prst="rect">
            <a:avLst/>
          </a:prstGeom>
          <a:ln w="12600">
            <a:noFill/>
          </a:ln>
        </p:spPr>
      </p:pic>
      <p:pic>
        <p:nvPicPr>
          <p:cNvPr id="262" name="image2.jpg"/>
          <p:cNvPicPr/>
          <p:nvPr/>
        </p:nvPicPr>
        <p:blipFill>
          <a:blip r:embed="rId3"/>
          <a:stretch/>
        </p:blipFill>
        <p:spPr>
          <a:xfrm>
            <a:off x="-6840" y="5799960"/>
            <a:ext cx="12198240" cy="1051560"/>
          </a:xfrm>
          <a:prstGeom prst="rect">
            <a:avLst/>
          </a:prstGeom>
          <a:ln w="12600">
            <a:noFill/>
          </a:ln>
        </p:spPr>
      </p:pic>
      <p:sp>
        <p:nvSpPr>
          <p:cNvPr id="263" name="CustomShape 2"/>
          <p:cNvSpPr/>
          <p:nvPr/>
        </p:nvSpPr>
        <p:spPr>
          <a:xfrm>
            <a:off x="295200" y="798480"/>
            <a:ext cx="11601000" cy="41137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400" b="0" u="sng" strike="noStrike" spc="-1">
                <a:uFillTx/>
                <a:latin typeface="Calibri"/>
                <a:ea typeface="Calibri"/>
              </a:rPr>
              <a:t>Podrobné pokyny pre žiakov: Predstavte si, že Vám ponúknu presunúť sa žiť na iné miesto v Slnečnej sústave.</a:t>
            </a:r>
            <a:endParaRPr lang="sk-SK" sz="2400" b="0" strike="noStrike" spc="-1">
              <a:latin typeface="Arial"/>
            </a:endParaRPr>
          </a:p>
          <a:p>
            <a:pPr>
              <a:lnSpc>
                <a:spcPct val="100000"/>
              </a:lnSpc>
            </a:pPr>
            <a:r>
              <a:rPr lang="sk-SK" sz="2400" b="0" strike="noStrike" spc="-1">
                <a:latin typeface="Calibri"/>
                <a:ea typeface="Calibri"/>
              </a:rPr>
              <a:t>1. Diskutujte v skupine o týchto otázkach a poznamenajte si:</a:t>
            </a:r>
            <a:endParaRPr lang="sk-SK" sz="2400" b="0" strike="noStrike" spc="-1">
              <a:latin typeface="Arial"/>
            </a:endParaRPr>
          </a:p>
          <a:p>
            <a:pPr>
              <a:lnSpc>
                <a:spcPct val="100000"/>
              </a:lnSpc>
            </a:pPr>
            <a:r>
              <a:rPr lang="sk-SK" sz="2400" b="0" strike="noStrike" spc="-1">
                <a:latin typeface="Calibri"/>
                <a:ea typeface="Calibri"/>
              </a:rPr>
              <a:t>1.1 Kde by ste chceli žiť v Slnečnej sústave (na inej planete než na Zemi)?</a:t>
            </a:r>
            <a:endParaRPr lang="sk-SK" sz="2400" b="0" strike="noStrike" spc="-1">
              <a:latin typeface="Arial"/>
            </a:endParaRPr>
          </a:p>
          <a:p>
            <a:pPr>
              <a:lnSpc>
                <a:spcPct val="100000"/>
              </a:lnSpc>
            </a:pPr>
            <a:r>
              <a:rPr lang="sk-SK" sz="2400" b="0" strike="noStrike" spc="-1">
                <a:latin typeface="Calibri"/>
                <a:ea typeface="Calibri"/>
              </a:rPr>
              <a:t>1.2 Vyberte si planétu, jej satelit alebo asteroid, na ktorom budete stavať základňu.</a:t>
            </a:r>
            <a:endParaRPr lang="sk-SK" sz="2400" b="0" strike="noStrike" spc="-1">
              <a:latin typeface="Arial"/>
            </a:endParaRPr>
          </a:p>
          <a:p>
            <a:pPr>
              <a:lnSpc>
                <a:spcPct val="100000"/>
              </a:lnSpc>
            </a:pPr>
            <a:r>
              <a:rPr lang="sk-SK" sz="2400" b="0" strike="noStrike" spc="-1">
                <a:latin typeface="Calibri"/>
                <a:ea typeface="Calibri"/>
              </a:rPr>
              <a:t>1.3 Aký bude hlavný účel vašej základne?</a:t>
            </a:r>
            <a:endParaRPr lang="sk-SK" sz="2400" b="0" strike="noStrike" spc="-1">
              <a:latin typeface="Arial"/>
            </a:endParaRPr>
          </a:p>
          <a:p>
            <a:pPr>
              <a:lnSpc>
                <a:spcPct val="100000"/>
              </a:lnSpc>
            </a:pPr>
            <a:r>
              <a:rPr lang="sk-SK" sz="2400" b="0" strike="noStrike" spc="-1">
                <a:latin typeface="Calibri"/>
                <a:ea typeface="Calibri"/>
              </a:rPr>
              <a:t>1.4 Čo potrebujete so sebou priniesť zo Zeme, aby ste na tomto mieste zabezpečili životné podmienky?</a:t>
            </a:r>
            <a:endParaRPr lang="sk-SK" sz="2400" b="0" strike="noStrike" spc="-1">
              <a:latin typeface="Arial"/>
            </a:endParaRPr>
          </a:p>
          <a:p>
            <a:pPr>
              <a:lnSpc>
                <a:spcPct val="100000"/>
              </a:lnSpc>
            </a:pPr>
            <a:r>
              <a:rPr lang="sk-SK" sz="2400" b="0" strike="noStrike" spc="-1">
                <a:latin typeface="Calibri"/>
                <a:ea typeface="Calibri"/>
              </a:rPr>
              <a:t>1.5 Akých odborníkov budete potrebovať, aby základňa zabezpečila dobré životné podmienky a splnila svoj účel?</a:t>
            </a:r>
            <a:endParaRPr lang="sk-SK" sz="2400" b="0" strike="noStrike" spc="-1">
              <a:latin typeface="Arial"/>
            </a:endParaRPr>
          </a:p>
          <a:p>
            <a:pPr>
              <a:lnSpc>
                <a:spcPct val="100000"/>
              </a:lnSpc>
            </a:pPr>
            <a:r>
              <a:rPr lang="sk-SK" sz="2400" b="0" strike="noStrike" spc="-1">
                <a:latin typeface="Calibri"/>
                <a:ea typeface="Calibri"/>
              </a:rPr>
              <a:t>2. Pripravte 5-minútovú prezentáciu svojho projektu a predstavte ho iným skupinám.</a:t>
            </a:r>
            <a:endParaRPr lang="sk-SK" sz="24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65" name="image1.png"/>
          <p:cNvPicPr/>
          <p:nvPr/>
        </p:nvPicPr>
        <p:blipFill>
          <a:blip r:embed="rId2"/>
          <a:stretch/>
        </p:blipFill>
        <p:spPr>
          <a:xfrm>
            <a:off x="-6840" y="-11880"/>
            <a:ext cx="12198240" cy="1061280"/>
          </a:xfrm>
          <a:prstGeom prst="rect">
            <a:avLst/>
          </a:prstGeom>
          <a:ln w="12600">
            <a:noFill/>
          </a:ln>
        </p:spPr>
      </p:pic>
      <p:pic>
        <p:nvPicPr>
          <p:cNvPr id="266" name="image2.jpg"/>
          <p:cNvPicPr/>
          <p:nvPr/>
        </p:nvPicPr>
        <p:blipFill>
          <a:blip r:embed="rId3"/>
          <a:stretch/>
        </p:blipFill>
        <p:spPr>
          <a:xfrm>
            <a:off x="-6840" y="5799960"/>
            <a:ext cx="12198240" cy="1051560"/>
          </a:xfrm>
          <a:prstGeom prst="rect">
            <a:avLst/>
          </a:prstGeom>
          <a:ln w="12600">
            <a:noFill/>
          </a:ln>
        </p:spPr>
      </p:pic>
      <p:sp>
        <p:nvSpPr>
          <p:cNvPr id="267" name="CustomShape 2"/>
          <p:cNvSpPr/>
          <p:nvPr/>
        </p:nvSpPr>
        <p:spPr>
          <a:xfrm>
            <a:off x="244800" y="705240"/>
            <a:ext cx="11684880" cy="1445096"/>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4400" b="0" u="sng" strike="noStrike" spc="-1" dirty="0">
                <a:solidFill>
                  <a:srgbClr val="44546A"/>
                </a:solidFill>
                <a:uFillTx/>
                <a:latin typeface="Calibri"/>
                <a:ea typeface="Calibri"/>
              </a:rPr>
              <a:t>Praktické cvičenie 2b. Život na inej planéte, satelite alebo asteroide (vhodné pre menších žiakov).</a:t>
            </a:r>
            <a:endParaRPr lang="sk-SK" sz="4400" b="0" strike="noStrike" spc="-1" dirty="0">
              <a:latin typeface="Arial"/>
            </a:endParaRPr>
          </a:p>
        </p:txBody>
      </p:sp>
      <p:sp>
        <p:nvSpPr>
          <p:cNvPr id="268" name="CustomShape 3"/>
          <p:cNvSpPr/>
          <p:nvPr/>
        </p:nvSpPr>
        <p:spPr>
          <a:xfrm>
            <a:off x="211320" y="2934720"/>
            <a:ext cx="11684880" cy="5464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3000" b="1" strike="noStrike" spc="-1">
                <a:solidFill>
                  <a:srgbClr val="002060"/>
                </a:solidFill>
                <a:latin typeface="Calibri"/>
                <a:ea typeface="Calibri"/>
              </a:rPr>
              <a:t>Materiály a pomôcky: nie.</a:t>
            </a:r>
            <a:endParaRPr lang="sk-SK" sz="3000" b="0" strike="noStrike" spc="-1">
              <a:latin typeface="Arial"/>
            </a:endParaRPr>
          </a:p>
        </p:txBody>
      </p:sp>
      <p:sp>
        <p:nvSpPr>
          <p:cNvPr id="269" name="CustomShape 4"/>
          <p:cNvSpPr/>
          <p:nvPr/>
        </p:nvSpPr>
        <p:spPr>
          <a:xfrm>
            <a:off x="211320" y="3371400"/>
            <a:ext cx="11684880" cy="2070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600" b="0" strike="noStrike" spc="-1">
                <a:solidFill>
                  <a:srgbClr val="002060"/>
                </a:solidFill>
                <a:latin typeface="Calibri"/>
                <a:ea typeface="Calibri"/>
              </a:rPr>
              <a:t>Postup: Žiaci sú rozdelení do niekoľkých skupín, z ktorých si každá musí vybrať planétu, satelit alebo asteroid zo Slnečnej sústavy, na ktorej má vybudovať základňu pre konkrétny účel. Potom musia základňu nakresliť a v rámci ďalších cca 5 minút ju predstaviť ostatným žiakom. Môžete hlasovať za najzaujímavejší projekt, za najlepší nákres atď.</a:t>
            </a:r>
            <a:endParaRPr lang="sk-SK" sz="2600" b="0" strike="noStrike" spc="-1">
              <a:latin typeface="Arial"/>
            </a:endParaRPr>
          </a:p>
        </p:txBody>
      </p:sp>
      <p:sp>
        <p:nvSpPr>
          <p:cNvPr id="270" name="CustomShape 5"/>
          <p:cNvSpPr/>
          <p:nvPr/>
        </p:nvSpPr>
        <p:spPr>
          <a:xfrm>
            <a:off x="267120" y="2135520"/>
            <a:ext cx="11684880" cy="10033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3000" b="1" strike="noStrike" spc="-1">
                <a:solidFill>
                  <a:srgbClr val="002060"/>
                </a:solidFill>
                <a:latin typeface="Calibri"/>
                <a:ea typeface="Calibri"/>
              </a:rPr>
              <a:t>Metodická časť: Žiaci budú prezentovať a diskutovať o svojich predstavách o živote mimo Zeme, téma 2, cvičenie 3.</a:t>
            </a:r>
            <a:endParaRPr lang="sk-SK" sz="30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72" name="image1.png"/>
          <p:cNvPicPr/>
          <p:nvPr/>
        </p:nvPicPr>
        <p:blipFill>
          <a:blip r:embed="rId2"/>
          <a:stretch/>
        </p:blipFill>
        <p:spPr>
          <a:xfrm>
            <a:off x="-6840" y="-11880"/>
            <a:ext cx="12198240" cy="1061280"/>
          </a:xfrm>
          <a:prstGeom prst="rect">
            <a:avLst/>
          </a:prstGeom>
          <a:ln w="12600">
            <a:noFill/>
          </a:ln>
        </p:spPr>
      </p:pic>
      <p:pic>
        <p:nvPicPr>
          <p:cNvPr id="273" name="image2.jpg"/>
          <p:cNvPicPr/>
          <p:nvPr/>
        </p:nvPicPr>
        <p:blipFill>
          <a:blip r:embed="rId3"/>
          <a:stretch/>
        </p:blipFill>
        <p:spPr>
          <a:xfrm>
            <a:off x="-6840" y="5799960"/>
            <a:ext cx="12198240" cy="1051560"/>
          </a:xfrm>
          <a:prstGeom prst="rect">
            <a:avLst/>
          </a:prstGeom>
          <a:ln w="12600">
            <a:noFill/>
          </a:ln>
        </p:spPr>
      </p:pic>
      <p:sp>
        <p:nvSpPr>
          <p:cNvPr id="274" name="CustomShape 2"/>
          <p:cNvSpPr/>
          <p:nvPr/>
        </p:nvSpPr>
        <p:spPr>
          <a:xfrm>
            <a:off x="285840" y="1052640"/>
            <a:ext cx="11601000" cy="41137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400" b="0" u="sng" strike="noStrike" spc="-1">
                <a:uFillTx/>
                <a:latin typeface="Calibri"/>
                <a:ea typeface="Calibri"/>
              </a:rPr>
              <a:t>Podrobné pokyny pre žiakov: Predstavte si, že Vám ponúknu presunúť sa žiť na iné miesto v Slnečnej sústave.</a:t>
            </a:r>
            <a:endParaRPr lang="sk-SK" sz="2400" b="0" strike="noStrike" spc="-1">
              <a:latin typeface="Arial"/>
            </a:endParaRPr>
          </a:p>
          <a:p>
            <a:pPr>
              <a:lnSpc>
                <a:spcPct val="100000"/>
              </a:lnSpc>
            </a:pPr>
            <a:r>
              <a:rPr lang="sk-SK" sz="2400" b="0" strike="noStrike" spc="-1">
                <a:latin typeface="Calibri"/>
                <a:ea typeface="Calibri"/>
              </a:rPr>
              <a:t>1. Porozmýšľajte nad nasledovnými otázkami:</a:t>
            </a:r>
            <a:endParaRPr lang="sk-SK" sz="2400" b="0" strike="noStrike" spc="-1">
              <a:latin typeface="Arial"/>
            </a:endParaRPr>
          </a:p>
          <a:p>
            <a:pPr>
              <a:lnSpc>
                <a:spcPct val="100000"/>
              </a:lnSpc>
            </a:pPr>
            <a:r>
              <a:rPr lang="sk-SK" sz="2400" b="0" strike="noStrike" spc="-1">
                <a:latin typeface="Calibri"/>
                <a:ea typeface="Calibri"/>
              </a:rPr>
              <a:t>1.1 Kde by ste chceli žiť v Slnečnej sústave (na inej planete než na Zemi)?</a:t>
            </a:r>
            <a:endParaRPr lang="sk-SK" sz="2400" b="0" strike="noStrike" spc="-1">
              <a:latin typeface="Arial"/>
            </a:endParaRPr>
          </a:p>
          <a:p>
            <a:pPr>
              <a:lnSpc>
                <a:spcPct val="100000"/>
              </a:lnSpc>
            </a:pPr>
            <a:r>
              <a:rPr lang="sk-SK" sz="2400" b="0" strike="noStrike" spc="-1">
                <a:latin typeface="Calibri"/>
                <a:ea typeface="Calibri"/>
              </a:rPr>
              <a:t>1.2 Aký bude hlavný účel vašej základne?</a:t>
            </a:r>
            <a:endParaRPr lang="sk-SK" sz="2400" b="0" strike="noStrike" spc="-1">
              <a:latin typeface="Arial"/>
            </a:endParaRPr>
          </a:p>
          <a:p>
            <a:pPr>
              <a:lnSpc>
                <a:spcPct val="100000"/>
              </a:lnSpc>
            </a:pPr>
            <a:r>
              <a:rPr lang="sk-SK" sz="2400" b="0" strike="noStrike" spc="-1">
                <a:latin typeface="Calibri"/>
                <a:ea typeface="Calibri"/>
              </a:rPr>
              <a:t>1.3 Čo si potrebujete so sebou priniesť zo Zeme, aby si ste na tomto mieste zabezpečili životné podmienky a postavili tam základňu?</a:t>
            </a:r>
            <a:endParaRPr lang="sk-SK" sz="2400" b="0" strike="noStrike" spc="-1">
              <a:latin typeface="Arial"/>
            </a:endParaRPr>
          </a:p>
          <a:p>
            <a:pPr>
              <a:lnSpc>
                <a:spcPct val="100000"/>
              </a:lnSpc>
            </a:pPr>
            <a:r>
              <a:rPr lang="sk-SK" sz="2400" b="0" strike="noStrike" spc="-1">
                <a:latin typeface="Calibri"/>
                <a:ea typeface="Calibri"/>
              </a:rPr>
              <a:t>1.4 Akých odborníkov budete potrebovať, aby základňa zabezpečila dobré životné podmienky a splnila svoj účel?</a:t>
            </a:r>
            <a:endParaRPr lang="sk-SK" sz="2400" b="0" strike="noStrike" spc="-1">
              <a:latin typeface="Arial"/>
            </a:endParaRPr>
          </a:p>
          <a:p>
            <a:pPr>
              <a:lnSpc>
                <a:spcPct val="100000"/>
              </a:lnSpc>
            </a:pPr>
            <a:r>
              <a:rPr lang="sk-SK" sz="2400" b="0" strike="noStrike" spc="-1">
                <a:latin typeface="Calibri"/>
                <a:ea typeface="Calibri"/>
              </a:rPr>
              <a:t>2. Pripravte si 5-minútovú prezentáciu svojho projektu a predstavte ju svojim spolužiakom.</a:t>
            </a:r>
            <a:endParaRPr lang="sk-SK" sz="2400" b="0" strike="noStrike" spc="-1">
              <a:latin typeface="Arial"/>
            </a:endParaRPr>
          </a:p>
          <a:p>
            <a:pPr>
              <a:lnSpc>
                <a:spcPct val="100000"/>
              </a:lnSpc>
            </a:pPr>
            <a:r>
              <a:rPr lang="sk-SK" sz="2400" b="0" strike="noStrike" spc="-1">
                <a:latin typeface="Calibri"/>
                <a:ea typeface="Calibri"/>
              </a:rPr>
              <a:t>3. Nakreslite svoju základňu.</a:t>
            </a:r>
            <a:endParaRPr lang="sk-SK" sz="24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76" name="image1.png"/>
          <p:cNvPicPr/>
          <p:nvPr/>
        </p:nvPicPr>
        <p:blipFill>
          <a:blip r:embed="rId2"/>
          <a:stretch/>
        </p:blipFill>
        <p:spPr>
          <a:xfrm>
            <a:off x="-6840" y="-11880"/>
            <a:ext cx="12198240" cy="1061280"/>
          </a:xfrm>
          <a:prstGeom prst="rect">
            <a:avLst/>
          </a:prstGeom>
          <a:ln w="12600">
            <a:noFill/>
          </a:ln>
        </p:spPr>
      </p:pic>
      <p:pic>
        <p:nvPicPr>
          <p:cNvPr id="277" name="image2.jpg"/>
          <p:cNvPicPr/>
          <p:nvPr/>
        </p:nvPicPr>
        <p:blipFill>
          <a:blip r:embed="rId3"/>
          <a:stretch/>
        </p:blipFill>
        <p:spPr>
          <a:xfrm>
            <a:off x="-6840" y="5799960"/>
            <a:ext cx="12198240" cy="1051560"/>
          </a:xfrm>
          <a:prstGeom prst="rect">
            <a:avLst/>
          </a:prstGeom>
          <a:ln w="12600">
            <a:noFill/>
          </a:ln>
        </p:spPr>
      </p:pic>
      <p:sp>
        <p:nvSpPr>
          <p:cNvPr id="278" name="CustomShape 2"/>
          <p:cNvSpPr/>
          <p:nvPr/>
        </p:nvSpPr>
        <p:spPr>
          <a:xfrm>
            <a:off x="244800" y="705240"/>
            <a:ext cx="11684880" cy="191880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4000" b="0" u="sng" strike="noStrike" spc="-1" dirty="0">
                <a:solidFill>
                  <a:srgbClr val="44546A"/>
                </a:solidFill>
                <a:uFillTx/>
                <a:latin typeface="Calibri"/>
                <a:ea typeface="Calibri"/>
              </a:rPr>
              <a:t>Praktické cvičenie 3. Sme sami vo Vesmíre alebo sme len jedným z mnohých jej obyvateľov? (vhodné pre starších žiakov).</a:t>
            </a:r>
            <a:endParaRPr lang="sk-SK" sz="4000" b="0" strike="noStrike" spc="-1" dirty="0">
              <a:latin typeface="Arial"/>
            </a:endParaRPr>
          </a:p>
        </p:txBody>
      </p:sp>
      <p:sp>
        <p:nvSpPr>
          <p:cNvPr id="279" name="CustomShape 3"/>
          <p:cNvSpPr/>
          <p:nvPr/>
        </p:nvSpPr>
        <p:spPr>
          <a:xfrm>
            <a:off x="244800" y="3675600"/>
            <a:ext cx="11684880" cy="1278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600" b="0" strike="noStrike" spc="-1">
                <a:solidFill>
                  <a:srgbClr val="002060"/>
                </a:solidFill>
                <a:latin typeface="Calibri"/>
                <a:ea typeface="Calibri"/>
              </a:rPr>
              <a:t>Postup: Žiaci diskutujú o tom, ako a aké expedície sa uskutočňujú, potom sa rozdelia do skupín po štyroch. Žiaci v skupine si zvolia jednu z nasledujúcich rolí: Vedec, Vedúci misie, Kontrolór, Supervízor kozmickej lode. Skupiny robia 5-minútové prezentácie.</a:t>
            </a:r>
            <a:endParaRPr lang="sk-SK" sz="2600" b="0" strike="noStrike" spc="-1">
              <a:latin typeface="Arial"/>
            </a:endParaRPr>
          </a:p>
        </p:txBody>
      </p:sp>
      <p:sp>
        <p:nvSpPr>
          <p:cNvPr id="280" name="CustomShape 4"/>
          <p:cNvSpPr/>
          <p:nvPr/>
        </p:nvSpPr>
        <p:spPr>
          <a:xfrm>
            <a:off x="267120" y="2501640"/>
            <a:ext cx="11684880" cy="882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600" b="1" strike="noStrike" spc="-1">
                <a:solidFill>
                  <a:srgbClr val="002060"/>
                </a:solidFill>
                <a:latin typeface="Calibri"/>
                <a:ea typeface="Calibri"/>
              </a:rPr>
              <a:t>Metodická časť: Naučiť žiakov viac o metódach a činnostiach vedeckého štúdia nebeských telies a navrhnúť plán budúcej vesmírnej expedície, téma 2, cvičenie 4.</a:t>
            </a:r>
            <a:endParaRPr lang="sk-SK" sz="2600" b="0" strike="noStrike" spc="-1">
              <a:latin typeface="Arial"/>
            </a:endParaRPr>
          </a:p>
        </p:txBody>
      </p:sp>
      <p:sp>
        <p:nvSpPr>
          <p:cNvPr id="281" name="CustomShape 5"/>
          <p:cNvSpPr/>
          <p:nvPr/>
        </p:nvSpPr>
        <p:spPr>
          <a:xfrm>
            <a:off x="244800" y="3347640"/>
            <a:ext cx="11684880" cy="3963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sk-SK" sz="2600" b="1" strike="noStrike" spc="-1">
                <a:solidFill>
                  <a:srgbClr val="002060"/>
                </a:solidFill>
                <a:latin typeface="Calibri"/>
                <a:ea typeface="Calibri"/>
              </a:rPr>
              <a:t>Materiály a pomôcky: nie.</a:t>
            </a:r>
            <a:endParaRPr lang="sk-SK" sz="26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83" name="image1.png"/>
          <p:cNvPicPr/>
          <p:nvPr/>
        </p:nvPicPr>
        <p:blipFill>
          <a:blip r:embed="rId2"/>
          <a:stretch/>
        </p:blipFill>
        <p:spPr>
          <a:xfrm>
            <a:off x="-6840" y="-11880"/>
            <a:ext cx="12198240" cy="1061280"/>
          </a:xfrm>
          <a:prstGeom prst="rect">
            <a:avLst/>
          </a:prstGeom>
          <a:ln w="12600">
            <a:noFill/>
          </a:ln>
        </p:spPr>
      </p:pic>
      <p:pic>
        <p:nvPicPr>
          <p:cNvPr id="284" name="image2.jpg"/>
          <p:cNvPicPr/>
          <p:nvPr/>
        </p:nvPicPr>
        <p:blipFill>
          <a:blip r:embed="rId3"/>
          <a:stretch/>
        </p:blipFill>
        <p:spPr>
          <a:xfrm>
            <a:off x="-6840" y="5799960"/>
            <a:ext cx="12198240" cy="1051560"/>
          </a:xfrm>
          <a:prstGeom prst="rect">
            <a:avLst/>
          </a:prstGeom>
          <a:ln w="12600">
            <a:noFill/>
          </a:ln>
        </p:spPr>
      </p:pic>
      <p:sp>
        <p:nvSpPr>
          <p:cNvPr id="285" name="CustomShape 2"/>
          <p:cNvSpPr/>
          <p:nvPr/>
        </p:nvSpPr>
        <p:spPr>
          <a:xfrm>
            <a:off x="133200" y="801720"/>
            <a:ext cx="11905920" cy="3870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100" b="1" strike="noStrike" spc="-1" dirty="0">
                <a:uFillTx/>
                <a:latin typeface="Calibri"/>
                <a:ea typeface="Calibri"/>
              </a:rPr>
              <a:t>Podrobné pokyny pre žiakov: Aby vedci uskutočnili vedeckú expedíciu musia použiť stratégiu, ktorá zahŕňa tri kroky: a) prvotný prieskum - krátke pozorovanie cieľa pomocou blízkej lietajúcej kozmickej lode, ktorá zaznamenáva informácie (v tomto prípade) o planéte, odosiela údaje do databázy a pokračuje vo svojom letu do Vesmíru; b) dlhodobé pozorovanie - vyžaduje si, aby kozmická loď na obežnej dráhe planéty dlhodobo pozorovala a zaznamenala sopečné, geologické a atmosférické zmeny a iné podmienky pomocou rôznych prístrojov; c) podrobný prieskum - ľudia alebo roboty pristávajú na planéte a skúmajú vopred vybranú malú plochu na povrchu (aké boli napríklad </a:t>
            </a:r>
            <a:r>
              <a:rPr lang="sk-SK" sz="2100" b="1" strike="noStrike" spc="-1" dirty="0" err="1">
                <a:uFillTx/>
                <a:latin typeface="Calibri"/>
                <a:ea typeface="Calibri"/>
              </a:rPr>
              <a:t>pristatia</a:t>
            </a:r>
            <a:r>
              <a:rPr lang="sk-SK" sz="2100" b="1" strike="noStrike" spc="-1" dirty="0">
                <a:uFillTx/>
                <a:latin typeface="Calibri"/>
                <a:ea typeface="Calibri"/>
              </a:rPr>
              <a:t> na Mesiaci a robotické misie vyslané na povrch Marsu).</a:t>
            </a:r>
            <a:endParaRPr lang="sk-SK" sz="2100" b="0" strike="noStrike" spc="-1" dirty="0">
              <a:latin typeface="Arial"/>
            </a:endParaRPr>
          </a:p>
          <a:p>
            <a:pPr>
              <a:lnSpc>
                <a:spcPct val="100000"/>
              </a:lnSpc>
            </a:pPr>
            <a:r>
              <a:rPr lang="sk-SK" sz="2000" b="0" strike="noStrike" spc="-1" dirty="0">
                <a:latin typeface="Calibri"/>
                <a:ea typeface="Calibri"/>
              </a:rPr>
              <a:t>S pomocou blízkej kozmickej lode pozorovala skupina astronómov vzdialenú hviezdu v našej galaxii a zistila, že okolo nej obiehala planéta, na ktorej mohol vzniknúť život. Medzičasom Európska vesmírna agentúra a NASA našli spôsob, ako cestovať veľmi rýchlo vo Vesmíre a kontaktujú vás, aby ste predložili plán expedície na túto planétu. Postupujte podľa pokynov uvedených nižšie a pripravte plán expedície:</a:t>
            </a:r>
            <a:endParaRPr lang="sk-SK" sz="2000" b="0" strike="noStrike" spc="-1" dirty="0">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87" name="image1.png"/>
          <p:cNvPicPr/>
          <p:nvPr/>
        </p:nvPicPr>
        <p:blipFill>
          <a:blip r:embed="rId2"/>
          <a:stretch/>
        </p:blipFill>
        <p:spPr>
          <a:xfrm>
            <a:off x="-6840" y="-11880"/>
            <a:ext cx="12198240" cy="1061280"/>
          </a:xfrm>
          <a:prstGeom prst="rect">
            <a:avLst/>
          </a:prstGeom>
          <a:ln w="12600">
            <a:noFill/>
          </a:ln>
        </p:spPr>
      </p:pic>
      <p:pic>
        <p:nvPicPr>
          <p:cNvPr id="288" name="image2.jpg"/>
          <p:cNvPicPr/>
          <p:nvPr/>
        </p:nvPicPr>
        <p:blipFill>
          <a:blip r:embed="rId3"/>
          <a:stretch/>
        </p:blipFill>
        <p:spPr>
          <a:xfrm>
            <a:off x="-6840" y="5799960"/>
            <a:ext cx="12198240" cy="1051560"/>
          </a:xfrm>
          <a:prstGeom prst="rect">
            <a:avLst/>
          </a:prstGeom>
          <a:ln w="12600">
            <a:noFill/>
          </a:ln>
        </p:spPr>
      </p:pic>
      <p:sp>
        <p:nvSpPr>
          <p:cNvPr id="289" name="CustomShape 2"/>
          <p:cNvSpPr/>
          <p:nvPr/>
        </p:nvSpPr>
        <p:spPr>
          <a:xfrm>
            <a:off x="133200" y="801720"/>
            <a:ext cx="11905920" cy="4069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100" b="1" u="sng" strike="noStrike" spc="-1">
                <a:uFillTx/>
                <a:latin typeface="Calibri"/>
                <a:ea typeface="Calibri"/>
              </a:rPr>
              <a:t>Podrobné pokyny pre žiakov: </a:t>
            </a:r>
            <a:endParaRPr lang="sk-SK" sz="2100" b="0" strike="noStrike" spc="-1">
              <a:latin typeface="Arial"/>
            </a:endParaRPr>
          </a:p>
          <a:p>
            <a:pPr>
              <a:lnSpc>
                <a:spcPct val="100000"/>
              </a:lnSpc>
            </a:pPr>
            <a:r>
              <a:rPr lang="sk-SK" sz="2000" b="0" strike="noStrike" spc="-1">
                <a:latin typeface="Calibri"/>
                <a:ea typeface="Calibri"/>
              </a:rPr>
              <a:t>1. Identifikujte vedecký cieľ svojej skupiny.</a:t>
            </a:r>
            <a:endParaRPr lang="sk-SK" sz="2000" b="0" strike="noStrike" spc="-1">
              <a:latin typeface="Arial"/>
            </a:endParaRPr>
          </a:p>
          <a:p>
            <a:pPr>
              <a:lnSpc>
                <a:spcPct val="100000"/>
              </a:lnSpc>
            </a:pPr>
            <a:r>
              <a:rPr lang="sk-SK" sz="2000" b="0" strike="noStrike" spc="-1">
                <a:latin typeface="Calibri"/>
                <a:ea typeface="Calibri"/>
              </a:rPr>
              <a:t>2. Vytvorte plán prieskumnej misie. Na aké otázky o planéte chcete dostať odpoveď? Aké údaje presne zozbierate o charakteristikách planéty, jej povrchu a atmosfére?</a:t>
            </a:r>
            <a:endParaRPr lang="sk-SK" sz="2000" b="0" strike="noStrike" spc="-1">
              <a:latin typeface="Arial"/>
            </a:endParaRPr>
          </a:p>
          <a:p>
            <a:pPr>
              <a:lnSpc>
                <a:spcPct val="100000"/>
              </a:lnSpc>
            </a:pPr>
            <a:r>
              <a:rPr lang="sk-SK" sz="2000" b="0" strike="noStrike" spc="-1">
                <a:latin typeface="Calibri"/>
                <a:ea typeface="Calibri"/>
              </a:rPr>
              <a:t>3. Na základe výsledkov prieskumnej misie vypracujte plán dlhodobého sledovania sopečných, geologických a atmosférických zmien a podmienok na planéte.</a:t>
            </a:r>
            <a:endParaRPr lang="sk-SK" sz="2000" b="0" strike="noStrike" spc="-1">
              <a:latin typeface="Arial"/>
            </a:endParaRPr>
          </a:p>
          <a:p>
            <a:pPr>
              <a:lnSpc>
                <a:spcPct val="100000"/>
              </a:lnSpc>
            </a:pPr>
            <a:r>
              <a:rPr lang="sk-SK" sz="2000" b="0" strike="noStrike" spc="-1">
                <a:latin typeface="Calibri"/>
                <a:ea typeface="Calibri"/>
              </a:rPr>
              <a:t>4. S ohľadom na vedecké ciele, ktoré ste si stanovili, podrobne opíšte výskum, ktorý vaša skupina urobí na povrchu planéty. Zahŕňa vaša misia ľudí alebo bude robotická?  Keďže budete môcť podrobne preskúmať iba malú časť planéty, vyberte oblasť, ktorú budete skúmať - táto je pre váš projekt veľmi dôležitá. Kde pristanete? Prečo? Čo očakávate, že sa naučíte a prečo to bude dôležité?</a:t>
            </a:r>
            <a:endParaRPr lang="sk-SK" sz="2000" b="0" strike="noStrike" spc="-1">
              <a:latin typeface="Arial"/>
            </a:endParaRPr>
          </a:p>
          <a:p>
            <a:pPr>
              <a:lnSpc>
                <a:spcPct val="100000"/>
              </a:lnSpc>
            </a:pPr>
            <a:r>
              <a:rPr lang="sk-SK" sz="2000" b="0" strike="noStrike" spc="-1">
                <a:latin typeface="Calibri"/>
                <a:ea typeface="Calibri"/>
              </a:rPr>
              <a:t>5.  Ako pošlete zozbierané údaje z pristávacej misie vedcom späť na Zem?</a:t>
            </a:r>
            <a:endParaRPr lang="sk-SK" sz="2000" b="0" strike="noStrike" spc="-1">
              <a:latin typeface="Arial"/>
            </a:endParaRPr>
          </a:p>
          <a:p>
            <a:pPr>
              <a:lnSpc>
                <a:spcPct val="100000"/>
              </a:lnSpc>
            </a:pPr>
            <a:r>
              <a:rPr lang="sk-SK" sz="2000" b="0" strike="noStrike" spc="-1">
                <a:latin typeface="Calibri"/>
                <a:ea typeface="Calibri"/>
              </a:rPr>
              <a:t>6. Urobte krátku prezentáciu projektu (do 5 minút) pre zvyšok triedy.</a:t>
            </a:r>
            <a:endParaRPr lang="sk-SK" sz="2000" b="0" strike="noStrike" spc="-1">
              <a:latin typeface="Arial"/>
            </a:endParaRPr>
          </a:p>
          <a:p>
            <a:pPr>
              <a:lnSpc>
                <a:spcPct val="100000"/>
              </a:lnSpc>
            </a:pPr>
            <a:r>
              <a:rPr lang="sk-SK" sz="2000" b="0" strike="noStrike" spc="-1">
                <a:latin typeface="Calibri"/>
                <a:ea typeface="Calibri"/>
              </a:rPr>
              <a:t>7. Diskutujte o projektoch jednotlivých skupín.</a:t>
            </a:r>
            <a:endParaRPr lang="sk-SK" sz="20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129" name="image1.png"/>
          <p:cNvPicPr/>
          <p:nvPr/>
        </p:nvPicPr>
        <p:blipFill>
          <a:blip r:embed="rId2"/>
          <a:stretch/>
        </p:blipFill>
        <p:spPr>
          <a:xfrm>
            <a:off x="-6840" y="-11880"/>
            <a:ext cx="12198240" cy="1061280"/>
          </a:xfrm>
          <a:prstGeom prst="rect">
            <a:avLst/>
          </a:prstGeom>
          <a:ln w="12600">
            <a:noFill/>
          </a:ln>
        </p:spPr>
      </p:pic>
      <p:pic>
        <p:nvPicPr>
          <p:cNvPr id="130" name="image2.jpg"/>
          <p:cNvPicPr/>
          <p:nvPr/>
        </p:nvPicPr>
        <p:blipFill>
          <a:blip r:embed="rId3"/>
          <a:stretch/>
        </p:blipFill>
        <p:spPr>
          <a:xfrm>
            <a:off x="-6840" y="5799960"/>
            <a:ext cx="12198240" cy="1051560"/>
          </a:xfrm>
          <a:prstGeom prst="rect">
            <a:avLst/>
          </a:prstGeom>
          <a:ln w="12600">
            <a:noFill/>
          </a:ln>
        </p:spPr>
      </p:pic>
      <p:grpSp>
        <p:nvGrpSpPr>
          <p:cNvPr id="131" name="Group 2"/>
          <p:cNvGrpSpPr/>
          <p:nvPr/>
        </p:nvGrpSpPr>
        <p:grpSpPr>
          <a:xfrm>
            <a:off x="1840320" y="3416400"/>
            <a:ext cx="3793680" cy="1768320"/>
            <a:chOff x="1840320" y="3416400"/>
            <a:chExt cx="3793680" cy="1768320"/>
          </a:xfrm>
        </p:grpSpPr>
        <p:sp>
          <p:nvSpPr>
            <p:cNvPr id="132" name="CustomShape 3"/>
            <p:cNvSpPr/>
            <p:nvPr/>
          </p:nvSpPr>
          <p:spPr>
            <a:xfrm>
              <a:off x="1840320" y="3416400"/>
              <a:ext cx="2080080" cy="1768320"/>
            </a:xfrm>
            <a:prstGeom prst="roundRect">
              <a:avLst>
                <a:gd name="adj" fmla="val 16667"/>
              </a:avLst>
            </a:prstGeom>
            <a:solidFill>
              <a:srgbClr val="FFFFFF"/>
            </a:solidFill>
            <a:ln w="6480">
              <a:solidFill>
                <a:srgbClr val="FFFFFF"/>
              </a:solidFill>
              <a:miter/>
            </a:ln>
          </p:spPr>
          <p:style>
            <a:lnRef idx="0">
              <a:scrgbClr r="0" g="0" b="0"/>
            </a:lnRef>
            <a:fillRef idx="0">
              <a:scrgbClr r="0" g="0" b="0"/>
            </a:fillRef>
            <a:effectRef idx="0">
              <a:scrgbClr r="0" g="0" b="0"/>
            </a:effectRef>
            <a:fontRef idx="minor"/>
          </p:style>
        </p:sp>
        <p:grpSp>
          <p:nvGrpSpPr>
            <p:cNvPr id="133" name="Group 4"/>
            <p:cNvGrpSpPr/>
            <p:nvPr/>
          </p:nvGrpSpPr>
          <p:grpSpPr>
            <a:xfrm>
              <a:off x="1926360" y="3752640"/>
              <a:ext cx="3707640" cy="1096200"/>
              <a:chOff x="1926360" y="3752640"/>
              <a:chExt cx="3707640" cy="1096200"/>
            </a:xfrm>
          </p:grpSpPr>
          <p:sp>
            <p:nvSpPr>
              <p:cNvPr id="134" name="CustomShape 5"/>
              <p:cNvSpPr/>
              <p:nvPr/>
            </p:nvSpPr>
            <p:spPr>
              <a:xfrm>
                <a:off x="1926360" y="3752640"/>
                <a:ext cx="3707640" cy="1096200"/>
              </a:xfrm>
              <a:prstGeom prst="rect">
                <a:avLst/>
              </a:prstGeom>
              <a:solidFill>
                <a:srgbClr val="A5A5A5"/>
              </a:solidFill>
              <a:ln w="19080">
                <a:solidFill>
                  <a:srgbClr val="FFFFFF"/>
                </a:solidFill>
                <a:miter/>
              </a:ln>
            </p:spPr>
            <p:style>
              <a:lnRef idx="0">
                <a:scrgbClr r="0" g="0" b="0"/>
              </a:lnRef>
              <a:fillRef idx="0">
                <a:scrgbClr r="0" g="0" b="0"/>
              </a:fillRef>
              <a:effectRef idx="0">
                <a:scrgbClr r="0" g="0" b="0"/>
              </a:effectRef>
              <a:fontRef idx="minor"/>
            </p:style>
          </p:sp>
          <p:sp>
            <p:nvSpPr>
              <p:cNvPr id="135" name="CustomShape 6"/>
              <p:cNvSpPr/>
              <p:nvPr/>
            </p:nvSpPr>
            <p:spPr>
              <a:xfrm>
                <a:off x="1926360" y="4010760"/>
                <a:ext cx="3707640" cy="5796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sk-SK" sz="1900" b="1" strike="noStrike" spc="-1">
                    <a:solidFill>
                      <a:srgbClr val="0D0D0D"/>
                    </a:solidFill>
                    <a:latin typeface="Calibri"/>
                    <a:ea typeface="Calibri"/>
                  </a:rPr>
                  <a:t>4. STARS Koncept edukačného programu na výučbu astronómie</a:t>
                </a:r>
                <a:endParaRPr lang="sk-SK" sz="1900" b="0" strike="noStrike" spc="-1">
                  <a:latin typeface="Arial"/>
                </a:endParaRPr>
              </a:p>
            </p:txBody>
          </p:sp>
        </p:grpSp>
      </p:grpSp>
      <p:grpSp>
        <p:nvGrpSpPr>
          <p:cNvPr id="136" name="Group 7"/>
          <p:cNvGrpSpPr/>
          <p:nvPr/>
        </p:nvGrpSpPr>
        <p:grpSpPr>
          <a:xfrm>
            <a:off x="6207840" y="4142160"/>
            <a:ext cx="3830040" cy="964800"/>
            <a:chOff x="6207840" y="4142160"/>
            <a:chExt cx="3830040" cy="964800"/>
          </a:xfrm>
        </p:grpSpPr>
        <p:sp>
          <p:nvSpPr>
            <p:cNvPr id="137" name="CustomShape 8"/>
            <p:cNvSpPr/>
            <p:nvPr/>
          </p:nvSpPr>
          <p:spPr>
            <a:xfrm>
              <a:off x="6207840" y="4142160"/>
              <a:ext cx="1953720" cy="964800"/>
            </a:xfrm>
            <a:prstGeom prst="roundRect">
              <a:avLst>
                <a:gd name="adj" fmla="val 16667"/>
              </a:avLst>
            </a:prstGeom>
            <a:solidFill>
              <a:srgbClr val="FFFFFF"/>
            </a:solidFill>
            <a:ln w="6480">
              <a:solidFill>
                <a:srgbClr val="FFFFFF"/>
              </a:solidFill>
              <a:miter/>
            </a:ln>
          </p:spPr>
          <p:style>
            <a:lnRef idx="0">
              <a:scrgbClr r="0" g="0" b="0"/>
            </a:lnRef>
            <a:fillRef idx="0">
              <a:scrgbClr r="0" g="0" b="0"/>
            </a:fillRef>
            <a:effectRef idx="0">
              <a:scrgbClr r="0" g="0" b="0"/>
            </a:effectRef>
            <a:fontRef idx="minor"/>
          </p:style>
        </p:sp>
        <p:sp>
          <p:nvSpPr>
            <p:cNvPr id="138" name="CustomShape 9"/>
            <p:cNvSpPr/>
            <p:nvPr/>
          </p:nvSpPr>
          <p:spPr>
            <a:xfrm>
              <a:off x="6254640" y="4486060"/>
              <a:ext cx="3783240" cy="276999"/>
            </a:xfrm>
            <a:prstGeom prst="rect">
              <a:avLst/>
            </a:prstGeom>
            <a:solidFill>
              <a:srgbClr val="ED7D31"/>
            </a:solidFill>
            <a:ln w="12600">
              <a:solidFill>
                <a:srgbClr val="AD5B24"/>
              </a:solidFill>
              <a:miter/>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sk-SK" sz="1800" b="1" strike="noStrike" spc="-1" dirty="0">
                  <a:latin typeface="Calibri"/>
                  <a:ea typeface="Calibri"/>
                </a:rPr>
                <a:t>Medzinárodná online konferencia 2020</a:t>
              </a:r>
              <a:endParaRPr lang="sk-SK" sz="1800" b="0" strike="noStrike" spc="-1" dirty="0">
                <a:latin typeface="Arial"/>
              </a:endParaRPr>
            </a:p>
          </p:txBody>
        </p:sp>
      </p:grpSp>
      <p:grpSp>
        <p:nvGrpSpPr>
          <p:cNvPr id="139" name="Group 10"/>
          <p:cNvGrpSpPr/>
          <p:nvPr/>
        </p:nvGrpSpPr>
        <p:grpSpPr>
          <a:xfrm>
            <a:off x="734040" y="1504440"/>
            <a:ext cx="3602160" cy="1942200"/>
            <a:chOff x="734040" y="1504440"/>
            <a:chExt cx="3602160" cy="1942200"/>
          </a:xfrm>
        </p:grpSpPr>
        <p:sp>
          <p:nvSpPr>
            <p:cNvPr id="140" name="CustomShape 11"/>
            <p:cNvSpPr/>
            <p:nvPr/>
          </p:nvSpPr>
          <p:spPr>
            <a:xfrm>
              <a:off x="734040" y="1504440"/>
              <a:ext cx="3355920" cy="1463400"/>
            </a:xfrm>
            <a:prstGeom prst="roundRect">
              <a:avLst>
                <a:gd name="adj" fmla="val 16667"/>
              </a:avLst>
            </a:prstGeom>
            <a:solidFill>
              <a:srgbClr val="FFFFFF"/>
            </a:solidFill>
            <a:ln w="6480">
              <a:solidFill>
                <a:srgbClr val="FFFFFF"/>
              </a:solidFill>
              <a:miter/>
            </a:ln>
          </p:spPr>
          <p:style>
            <a:lnRef idx="0">
              <a:scrgbClr r="0" g="0" b="0"/>
            </a:lnRef>
            <a:fillRef idx="0">
              <a:scrgbClr r="0" g="0" b="0"/>
            </a:fillRef>
            <a:effectRef idx="0">
              <a:scrgbClr r="0" g="0" b="0"/>
            </a:effectRef>
            <a:fontRef idx="minor"/>
          </p:style>
        </p:sp>
        <p:grpSp>
          <p:nvGrpSpPr>
            <p:cNvPr id="141" name="Group 12"/>
            <p:cNvGrpSpPr/>
            <p:nvPr/>
          </p:nvGrpSpPr>
          <p:grpSpPr>
            <a:xfrm>
              <a:off x="805320" y="1569960"/>
              <a:ext cx="3530880" cy="1876680"/>
              <a:chOff x="805320" y="1569960"/>
              <a:chExt cx="3530880" cy="1876680"/>
            </a:xfrm>
          </p:grpSpPr>
          <p:sp>
            <p:nvSpPr>
              <p:cNvPr id="142" name="CustomShape 13"/>
              <p:cNvSpPr/>
              <p:nvPr/>
            </p:nvSpPr>
            <p:spPr>
              <a:xfrm>
                <a:off x="805320" y="1569960"/>
                <a:ext cx="3530880" cy="1876680"/>
              </a:xfrm>
              <a:prstGeom prst="rect">
                <a:avLst/>
              </a:prstGeom>
              <a:gradFill rotWithShape="0">
                <a:gsLst>
                  <a:gs pos="0">
                    <a:srgbClr val="5F82CB"/>
                  </a:gs>
                  <a:gs pos="100000">
                    <a:srgbClr val="3E70CA"/>
                  </a:gs>
                </a:gsLst>
                <a:lin ang="5400000"/>
              </a:gradFill>
              <a:ln w="6480">
                <a:solidFill>
                  <a:srgbClr val="4472C4"/>
                </a:solidFill>
                <a:miter/>
              </a:ln>
            </p:spPr>
            <p:style>
              <a:lnRef idx="0">
                <a:scrgbClr r="0" g="0" b="0"/>
              </a:lnRef>
              <a:fillRef idx="0">
                <a:scrgbClr r="0" g="0" b="0"/>
              </a:fillRef>
              <a:effectRef idx="0">
                <a:scrgbClr r="0" g="0" b="0"/>
              </a:effectRef>
              <a:fontRef idx="minor"/>
            </p:style>
          </p:sp>
          <p:sp>
            <p:nvSpPr>
              <p:cNvPr id="143" name="CustomShape 14"/>
              <p:cNvSpPr/>
              <p:nvPr/>
            </p:nvSpPr>
            <p:spPr>
              <a:xfrm>
                <a:off x="805320" y="1928520"/>
                <a:ext cx="3530880" cy="11584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sk-SK" sz="1900" b="1" strike="noStrike" spc="-1">
                    <a:solidFill>
                      <a:srgbClr val="FFFFFF"/>
                    </a:solidFill>
                    <a:latin typeface="Calibri"/>
                    <a:ea typeface="Calibri"/>
                  </a:rPr>
                  <a:t>1. STARS Metodická príručka pre učiteľov</a:t>
                </a:r>
                <a:endParaRPr lang="sk-SK" sz="1900" b="0" strike="noStrike" spc="-1">
                  <a:latin typeface="Arial"/>
                </a:endParaRPr>
              </a:p>
              <a:p>
                <a:pPr>
                  <a:lnSpc>
                    <a:spcPct val="100000"/>
                  </a:lnSpc>
                </a:pPr>
                <a:r>
                  <a:rPr lang="sk-SK" sz="1900" b="0" strike="noStrike" spc="-1">
                    <a:solidFill>
                      <a:srgbClr val="FFFFFF"/>
                    </a:solidFill>
                    <a:latin typeface="Calibri"/>
                    <a:ea typeface="Calibri"/>
                  </a:rPr>
                  <a:t>zdroj pre učiteľov pripravený na použitie</a:t>
                </a:r>
                <a:endParaRPr lang="sk-SK" sz="1900" b="0" strike="noStrike" spc="-1">
                  <a:latin typeface="Arial"/>
                </a:endParaRPr>
              </a:p>
            </p:txBody>
          </p:sp>
        </p:grpSp>
      </p:grpSp>
      <p:grpSp>
        <p:nvGrpSpPr>
          <p:cNvPr id="144" name="Group 15"/>
          <p:cNvGrpSpPr/>
          <p:nvPr/>
        </p:nvGrpSpPr>
        <p:grpSpPr>
          <a:xfrm>
            <a:off x="8267400" y="2203920"/>
            <a:ext cx="3639960" cy="1768320"/>
            <a:chOff x="8267400" y="2203920"/>
            <a:chExt cx="3639960" cy="1768320"/>
          </a:xfrm>
        </p:grpSpPr>
        <p:sp>
          <p:nvSpPr>
            <p:cNvPr id="145" name="CustomShape 16"/>
            <p:cNvSpPr/>
            <p:nvPr/>
          </p:nvSpPr>
          <p:spPr>
            <a:xfrm>
              <a:off x="8267400" y="2369160"/>
              <a:ext cx="3639960" cy="1437480"/>
            </a:xfrm>
            <a:prstGeom prst="roundRect">
              <a:avLst>
                <a:gd name="adj" fmla="val 16667"/>
              </a:avLst>
            </a:prstGeom>
            <a:solidFill>
              <a:srgbClr val="FFFFFF"/>
            </a:solidFill>
            <a:ln w="6480">
              <a:solidFill>
                <a:srgbClr val="FFFFFF"/>
              </a:solidFill>
              <a:miter/>
            </a:ln>
          </p:spPr>
          <p:style>
            <a:lnRef idx="0">
              <a:scrgbClr r="0" g="0" b="0"/>
            </a:lnRef>
            <a:fillRef idx="0">
              <a:scrgbClr r="0" g="0" b="0"/>
            </a:fillRef>
            <a:effectRef idx="0">
              <a:scrgbClr r="0" g="0" b="0"/>
            </a:effectRef>
            <a:fontRef idx="minor"/>
          </p:style>
        </p:sp>
        <p:grpSp>
          <p:nvGrpSpPr>
            <p:cNvPr id="146" name="Group 17"/>
            <p:cNvGrpSpPr/>
            <p:nvPr/>
          </p:nvGrpSpPr>
          <p:grpSpPr>
            <a:xfrm>
              <a:off x="8337600" y="2203920"/>
              <a:ext cx="3499560" cy="1768320"/>
              <a:chOff x="8337600" y="2203920"/>
              <a:chExt cx="3499560" cy="1768320"/>
            </a:xfrm>
          </p:grpSpPr>
          <p:sp>
            <p:nvSpPr>
              <p:cNvPr id="147" name="CustomShape 18"/>
              <p:cNvSpPr/>
              <p:nvPr/>
            </p:nvSpPr>
            <p:spPr>
              <a:xfrm>
                <a:off x="8337600" y="2203920"/>
                <a:ext cx="3499560" cy="1768320"/>
              </a:xfrm>
              <a:prstGeom prst="rect">
                <a:avLst/>
              </a:prstGeom>
              <a:gradFill rotWithShape="0">
                <a:gsLst>
                  <a:gs pos="0">
                    <a:srgbClr val="FFDB9B"/>
                  </a:gs>
                  <a:gs pos="100000">
                    <a:srgbClr val="FFD58D"/>
                  </a:gs>
                </a:gsLst>
                <a:lin ang="5400000"/>
              </a:gradFill>
              <a:ln w="6480">
                <a:solidFill>
                  <a:srgbClr val="FFC000"/>
                </a:solidFill>
                <a:miter/>
              </a:ln>
            </p:spPr>
            <p:style>
              <a:lnRef idx="0">
                <a:scrgbClr r="0" g="0" b="0"/>
              </a:lnRef>
              <a:fillRef idx="0">
                <a:scrgbClr r="0" g="0" b="0"/>
              </a:fillRef>
              <a:effectRef idx="0">
                <a:scrgbClr r="0" g="0" b="0"/>
              </a:effectRef>
              <a:fontRef idx="minor"/>
            </p:style>
          </p:sp>
          <p:sp>
            <p:nvSpPr>
              <p:cNvPr id="148" name="CustomShape 19"/>
              <p:cNvSpPr/>
              <p:nvPr/>
            </p:nvSpPr>
            <p:spPr>
              <a:xfrm>
                <a:off x="8337600" y="2508480"/>
                <a:ext cx="3499560" cy="11584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sk-SK" sz="1900" b="1" strike="noStrike" spc="-1">
                    <a:latin typeface="Calibri"/>
                    <a:ea typeface="Calibri"/>
                  </a:rPr>
                  <a:t>3. STARS Online Platforma s príkladmi osvedčených postupov, príležitostí na diskusie a výmenu poznatkov</a:t>
                </a:r>
                <a:endParaRPr lang="sk-SK" sz="1900" b="0" strike="noStrike" spc="-1">
                  <a:latin typeface="Arial"/>
                </a:endParaRPr>
              </a:p>
            </p:txBody>
          </p:sp>
        </p:grpSp>
      </p:grpSp>
      <p:grpSp>
        <p:nvGrpSpPr>
          <p:cNvPr id="149" name="Group 20"/>
          <p:cNvGrpSpPr/>
          <p:nvPr/>
        </p:nvGrpSpPr>
        <p:grpSpPr>
          <a:xfrm>
            <a:off x="4559400" y="1820880"/>
            <a:ext cx="3289320" cy="1856160"/>
            <a:chOff x="4559400" y="1820880"/>
            <a:chExt cx="3289320" cy="1856160"/>
          </a:xfrm>
        </p:grpSpPr>
        <p:sp>
          <p:nvSpPr>
            <p:cNvPr id="150" name="CustomShape 21"/>
            <p:cNvSpPr/>
            <p:nvPr/>
          </p:nvSpPr>
          <p:spPr>
            <a:xfrm>
              <a:off x="4601160" y="1820880"/>
              <a:ext cx="2576160" cy="1329480"/>
            </a:xfrm>
            <a:prstGeom prst="roundRect">
              <a:avLst>
                <a:gd name="adj" fmla="val 16667"/>
              </a:avLst>
            </a:prstGeom>
            <a:solidFill>
              <a:srgbClr val="FFFFFF"/>
            </a:solidFill>
            <a:ln w="6480">
              <a:solidFill>
                <a:srgbClr val="FFFFFF"/>
              </a:solidFill>
              <a:miter/>
            </a:ln>
          </p:spPr>
          <p:style>
            <a:lnRef idx="0">
              <a:scrgbClr r="0" g="0" b="0"/>
            </a:lnRef>
            <a:fillRef idx="0">
              <a:scrgbClr r="0" g="0" b="0"/>
            </a:fillRef>
            <a:effectRef idx="0">
              <a:scrgbClr r="0" g="0" b="0"/>
            </a:effectRef>
            <a:fontRef idx="minor"/>
          </p:style>
        </p:sp>
        <p:grpSp>
          <p:nvGrpSpPr>
            <p:cNvPr id="151" name="Group 22"/>
            <p:cNvGrpSpPr/>
            <p:nvPr/>
          </p:nvGrpSpPr>
          <p:grpSpPr>
            <a:xfrm>
              <a:off x="4559400" y="1894680"/>
              <a:ext cx="3289320" cy="1782360"/>
              <a:chOff x="4559400" y="1894680"/>
              <a:chExt cx="3289320" cy="1782360"/>
            </a:xfrm>
          </p:grpSpPr>
          <p:sp>
            <p:nvSpPr>
              <p:cNvPr id="152" name="CustomShape 23"/>
              <p:cNvSpPr/>
              <p:nvPr/>
            </p:nvSpPr>
            <p:spPr>
              <a:xfrm>
                <a:off x="4559400" y="1894680"/>
                <a:ext cx="3289320" cy="1782360"/>
              </a:xfrm>
              <a:prstGeom prst="rect">
                <a:avLst/>
              </a:prstGeom>
              <a:gradFill rotWithShape="0">
                <a:gsLst>
                  <a:gs pos="0">
                    <a:srgbClr val="80B860"/>
                  </a:gs>
                  <a:gs pos="100000">
                    <a:srgbClr val="6FB242"/>
                  </a:gs>
                </a:gsLst>
                <a:lin ang="5400000"/>
              </a:gradFill>
              <a:ln w="6480">
                <a:solidFill>
                  <a:srgbClr val="5B9BD5"/>
                </a:solidFill>
                <a:miter/>
              </a:ln>
              <a:effectLst>
                <a:outerShdw blurRad="63500" dist="19080" dir="5400000" rotWithShape="0">
                  <a:srgbClr val="000000">
                    <a:alpha val="63000"/>
                  </a:srgbClr>
                </a:outerShdw>
              </a:effectLst>
            </p:spPr>
            <p:style>
              <a:lnRef idx="0">
                <a:scrgbClr r="0" g="0" b="0"/>
              </a:lnRef>
              <a:fillRef idx="0">
                <a:scrgbClr r="0" g="0" b="0"/>
              </a:fillRef>
              <a:effectRef idx="0">
                <a:scrgbClr r="0" g="0" b="0"/>
              </a:effectRef>
              <a:fontRef idx="minor"/>
            </p:style>
          </p:sp>
          <p:sp>
            <p:nvSpPr>
              <p:cNvPr id="153" name="CustomShape 24"/>
              <p:cNvSpPr/>
              <p:nvPr/>
            </p:nvSpPr>
            <p:spPr>
              <a:xfrm>
                <a:off x="4559400" y="2351160"/>
                <a:ext cx="3289320" cy="86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sk-SK" sz="1900" b="1" strike="noStrike" spc="-1">
                    <a:solidFill>
                      <a:srgbClr val="040404"/>
                    </a:solidFill>
                    <a:latin typeface="Calibri"/>
                    <a:ea typeface="Calibri"/>
                  </a:rPr>
                  <a:t>2. STARS Tréningový program pre učiteľov</a:t>
                </a:r>
                <a:endParaRPr lang="sk-SK" sz="1900" b="0" strike="noStrike" spc="-1">
                  <a:latin typeface="Arial"/>
                </a:endParaRPr>
              </a:p>
              <a:p>
                <a:pPr>
                  <a:lnSpc>
                    <a:spcPct val="100000"/>
                  </a:lnSpc>
                </a:pPr>
                <a:r>
                  <a:rPr lang="sk-SK" sz="1900" b="0" strike="noStrike" spc="-1">
                    <a:solidFill>
                      <a:srgbClr val="040404"/>
                    </a:solidFill>
                    <a:latin typeface="Calibri"/>
                    <a:ea typeface="Calibri"/>
                  </a:rPr>
                  <a:t>inovatívny a komplexný prístup</a:t>
                </a:r>
                <a:endParaRPr lang="sk-SK" sz="1900" b="0" strike="noStrike" spc="-1">
                  <a:latin typeface="Arial"/>
                </a:endParaRPr>
              </a:p>
            </p:txBody>
          </p:sp>
        </p:grpSp>
      </p:grpSp>
      <p:sp>
        <p:nvSpPr>
          <p:cNvPr id="154" name="CustomShape 25"/>
          <p:cNvSpPr/>
          <p:nvPr/>
        </p:nvSpPr>
        <p:spPr>
          <a:xfrm>
            <a:off x="642240" y="798480"/>
            <a:ext cx="11684880" cy="7599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4400" b="0" u="sng" strike="noStrike" spc="-1">
                <a:solidFill>
                  <a:srgbClr val="002060"/>
                </a:solidFill>
                <a:uFillTx/>
                <a:latin typeface="Calibri"/>
                <a:ea typeface="Calibri"/>
              </a:rPr>
              <a:t>STARS - Úvod do projektu</a:t>
            </a:r>
            <a:endParaRPr lang="sk-SK" sz="4400" b="0" strike="noStrike" spc="-1">
              <a:latin typeface="Arial"/>
            </a:endParaRPr>
          </a:p>
        </p:txBody>
      </p:sp>
      <p:sp>
        <p:nvSpPr>
          <p:cNvPr id="155" name="CustomShape 26"/>
          <p:cNvSpPr/>
          <p:nvPr/>
        </p:nvSpPr>
        <p:spPr>
          <a:xfrm>
            <a:off x="1179360" y="4775400"/>
            <a:ext cx="2962080" cy="577080"/>
          </a:xfrm>
          <a:prstGeom prst="rect">
            <a:avLst/>
          </a:prstGeom>
          <a:noFill/>
          <a:ln w="12600">
            <a:noFill/>
          </a:ln>
        </p:spPr>
        <p:style>
          <a:lnRef idx="0">
            <a:scrgbClr r="0" g="0" b="0"/>
          </a:lnRef>
          <a:fillRef idx="0">
            <a:scrgbClr r="0" g="0" b="0"/>
          </a:fillRef>
          <a:effectRef idx="0">
            <a:scrgbClr r="0" g="0" b="0"/>
          </a:effectRef>
          <a:fontRef idx="minor"/>
        </p:style>
        <p:txBody>
          <a:bodyPr wrap="none" lIns="45720" tIns="45000" rIns="45720" bIns="45000">
            <a:spAutoFit/>
          </a:bodyPr>
          <a:lstStyle/>
          <a:p>
            <a:pPr>
              <a:lnSpc>
                <a:spcPct val="100000"/>
              </a:lnSpc>
            </a:pPr>
            <a:r>
              <a:rPr lang="sk-SK" sz="3200" b="0" u="sng" strike="noStrike" spc="-1">
                <a:solidFill>
                  <a:srgbClr val="0000FF"/>
                </a:solidFill>
                <a:uFillTx/>
                <a:latin typeface="Calibri"/>
                <a:ea typeface="Calibri"/>
                <a:hlinkClick r:id="rId4"/>
              </a:rPr>
              <a:t>project-stars.com</a:t>
            </a:r>
            <a:endParaRPr lang="sk-SK" sz="32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91" name="image1.png"/>
          <p:cNvPicPr/>
          <p:nvPr/>
        </p:nvPicPr>
        <p:blipFill>
          <a:blip r:embed="rId2"/>
          <a:stretch/>
        </p:blipFill>
        <p:spPr>
          <a:xfrm>
            <a:off x="-6840" y="-11880"/>
            <a:ext cx="12198240" cy="1061280"/>
          </a:xfrm>
          <a:prstGeom prst="rect">
            <a:avLst/>
          </a:prstGeom>
          <a:ln w="12600">
            <a:noFill/>
          </a:ln>
        </p:spPr>
      </p:pic>
      <p:pic>
        <p:nvPicPr>
          <p:cNvPr id="292" name="image2.jpg"/>
          <p:cNvPicPr/>
          <p:nvPr/>
        </p:nvPicPr>
        <p:blipFill>
          <a:blip r:embed="rId3"/>
          <a:stretch/>
        </p:blipFill>
        <p:spPr>
          <a:xfrm>
            <a:off x="-6840" y="5799960"/>
            <a:ext cx="12198240" cy="1051560"/>
          </a:xfrm>
          <a:prstGeom prst="rect">
            <a:avLst/>
          </a:prstGeom>
          <a:ln w="12600">
            <a:noFill/>
          </a:ln>
        </p:spPr>
      </p:pic>
      <p:sp>
        <p:nvSpPr>
          <p:cNvPr id="293" name="CustomShape 2"/>
          <p:cNvSpPr/>
          <p:nvPr/>
        </p:nvSpPr>
        <p:spPr>
          <a:xfrm>
            <a:off x="244800" y="705240"/>
            <a:ext cx="11684880" cy="130932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4000" b="0" u="sng" strike="noStrike" spc="-1" dirty="0">
                <a:solidFill>
                  <a:srgbClr val="44546A"/>
                </a:solidFill>
                <a:uFillTx/>
                <a:latin typeface="Calibri"/>
                <a:ea typeface="Calibri"/>
              </a:rPr>
              <a:t>Praktické cvičenie 4. Ako vedci uskutočňujú výskum na iných planétach? (vhodné pre menších žiakov)</a:t>
            </a:r>
            <a:endParaRPr lang="sk-SK" sz="4000" b="0" strike="noStrike" spc="-1" dirty="0">
              <a:latin typeface="Arial"/>
            </a:endParaRPr>
          </a:p>
        </p:txBody>
      </p:sp>
      <p:sp>
        <p:nvSpPr>
          <p:cNvPr id="294" name="CustomShape 3"/>
          <p:cNvSpPr/>
          <p:nvPr/>
        </p:nvSpPr>
        <p:spPr>
          <a:xfrm>
            <a:off x="244800" y="4205880"/>
            <a:ext cx="11684880" cy="1369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800" b="1" strike="noStrike" spc="-1">
                <a:solidFill>
                  <a:srgbClr val="002060"/>
                </a:solidFill>
                <a:latin typeface="Calibri"/>
                <a:ea typeface="Calibri"/>
              </a:rPr>
              <a:t>Postup: Žiaci diskutujú o tom, ako a aké expedície sa uskutočňujú, potom sa rozdelia do skupín po dvoch. Môžu navštíviť vybrané miesto na území školy. Skupiny robia 5-minutové prezentácie.</a:t>
            </a:r>
            <a:endParaRPr lang="sk-SK" sz="2800" b="0" strike="noStrike" spc="-1">
              <a:latin typeface="Arial"/>
            </a:endParaRPr>
          </a:p>
        </p:txBody>
      </p:sp>
      <p:sp>
        <p:nvSpPr>
          <p:cNvPr id="295" name="CustomShape 4"/>
          <p:cNvSpPr/>
          <p:nvPr/>
        </p:nvSpPr>
        <p:spPr>
          <a:xfrm>
            <a:off x="253440" y="2211480"/>
            <a:ext cx="11684880" cy="1369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800" b="1" strike="noStrike" spc="-1">
                <a:solidFill>
                  <a:srgbClr val="002060"/>
                </a:solidFill>
                <a:latin typeface="Calibri"/>
                <a:ea typeface="Calibri"/>
              </a:rPr>
              <a:t>Metodická časť: Naučiť žiakov viac o metódach a činnostiach vedeckého štúdia nebeských telies a navrhnúť plán budúcej vesmírnej expedície, téma 2, cvičenie 5.</a:t>
            </a:r>
            <a:endParaRPr lang="sk-SK" sz="2800" b="0" strike="noStrike" spc="-1">
              <a:latin typeface="Arial"/>
            </a:endParaRPr>
          </a:p>
        </p:txBody>
      </p:sp>
      <p:sp>
        <p:nvSpPr>
          <p:cNvPr id="296" name="CustomShape 5"/>
          <p:cNvSpPr/>
          <p:nvPr/>
        </p:nvSpPr>
        <p:spPr>
          <a:xfrm>
            <a:off x="244800" y="3608640"/>
            <a:ext cx="11684880" cy="4572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sk-SK" sz="3000" b="1" strike="noStrike" spc="-1">
                <a:solidFill>
                  <a:srgbClr val="002060"/>
                </a:solidFill>
                <a:latin typeface="Calibri"/>
                <a:ea typeface="Calibri"/>
              </a:rPr>
              <a:t>Materiály a pomôcky: nie.</a:t>
            </a:r>
            <a:endParaRPr lang="sk-SK" sz="30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98" name="image1.png"/>
          <p:cNvPicPr/>
          <p:nvPr/>
        </p:nvPicPr>
        <p:blipFill>
          <a:blip r:embed="rId2"/>
          <a:stretch/>
        </p:blipFill>
        <p:spPr>
          <a:xfrm>
            <a:off x="-6840" y="-11880"/>
            <a:ext cx="12198240" cy="1061280"/>
          </a:xfrm>
          <a:prstGeom prst="rect">
            <a:avLst/>
          </a:prstGeom>
          <a:ln w="12600">
            <a:noFill/>
          </a:ln>
        </p:spPr>
      </p:pic>
      <p:pic>
        <p:nvPicPr>
          <p:cNvPr id="299" name="image2.jpg"/>
          <p:cNvPicPr/>
          <p:nvPr/>
        </p:nvPicPr>
        <p:blipFill>
          <a:blip r:embed="rId3"/>
          <a:stretch/>
        </p:blipFill>
        <p:spPr>
          <a:xfrm>
            <a:off x="-6840" y="5799960"/>
            <a:ext cx="12198240" cy="1051560"/>
          </a:xfrm>
          <a:prstGeom prst="rect">
            <a:avLst/>
          </a:prstGeom>
          <a:ln w="12600">
            <a:noFill/>
          </a:ln>
        </p:spPr>
      </p:pic>
      <p:sp>
        <p:nvSpPr>
          <p:cNvPr id="300" name="CustomShape 2"/>
          <p:cNvSpPr/>
          <p:nvPr/>
        </p:nvSpPr>
        <p:spPr>
          <a:xfrm>
            <a:off x="142920" y="1017720"/>
            <a:ext cx="11905920" cy="338220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400" b="1" strike="noStrike" spc="-1" dirty="0">
                <a:uFillTx/>
                <a:latin typeface="Calibri"/>
                <a:ea typeface="Calibri"/>
              </a:rPr>
              <a:t>Podrobné pokyny pre žiakov: Aby vedci uskutočnili vedeckú expedíciu musia použiť stratégiu, ktorá zahŕňa tri kroky: a) prvotný prieskum - krátke pozorovanie cieľa pomocou blízkej lietajúcej kozmickej lode, ktorá zaznamenáva informácie (v tomto prípade) o planéte, odosiela údaje do databázy a pokračuje vo svojom letu do Vesmíru; b) dlhodobé pozorovanie - vyžaduje si, aby kozmická loď na obežnej dráhe planéty dlhodobo pozorovala a zaznamenala sopečné, geologické a atmosférické zmeny a iné podmienky pomocou rôznych prístrojov; c) podrobný prieskum - ľudia alebo roboty pristávajú na planéte a skúmajú vopred vybranú malú plochu na povrchu (aké boli napríklad </a:t>
            </a:r>
            <a:r>
              <a:rPr lang="sk-SK" sz="2400" b="1" strike="noStrike" spc="-1" dirty="0" err="1">
                <a:uFillTx/>
                <a:latin typeface="Calibri"/>
                <a:ea typeface="Calibri"/>
              </a:rPr>
              <a:t>pristatia</a:t>
            </a:r>
            <a:r>
              <a:rPr lang="sk-SK" sz="2400" b="1" strike="noStrike" spc="-1" dirty="0">
                <a:uFillTx/>
                <a:latin typeface="Calibri"/>
                <a:ea typeface="Calibri"/>
              </a:rPr>
              <a:t> na Mesiaci a robotické misie vyslané na povrch Marsu).</a:t>
            </a:r>
            <a:endParaRPr lang="sk-SK" sz="2400" b="0" strike="noStrike" spc="-1" dirty="0">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302" name="image1.png"/>
          <p:cNvPicPr/>
          <p:nvPr/>
        </p:nvPicPr>
        <p:blipFill>
          <a:blip r:embed="rId2"/>
          <a:stretch/>
        </p:blipFill>
        <p:spPr>
          <a:xfrm>
            <a:off x="-6840" y="-11880"/>
            <a:ext cx="12198240" cy="1061280"/>
          </a:xfrm>
          <a:prstGeom prst="rect">
            <a:avLst/>
          </a:prstGeom>
          <a:ln w="12600">
            <a:noFill/>
          </a:ln>
        </p:spPr>
      </p:pic>
      <p:pic>
        <p:nvPicPr>
          <p:cNvPr id="303" name="image2.jpg"/>
          <p:cNvPicPr/>
          <p:nvPr/>
        </p:nvPicPr>
        <p:blipFill>
          <a:blip r:embed="rId3"/>
          <a:stretch/>
        </p:blipFill>
        <p:spPr>
          <a:xfrm>
            <a:off x="-6840" y="5799960"/>
            <a:ext cx="12198240" cy="1051560"/>
          </a:xfrm>
          <a:prstGeom prst="rect">
            <a:avLst/>
          </a:prstGeom>
          <a:ln w="12600">
            <a:noFill/>
          </a:ln>
        </p:spPr>
      </p:pic>
      <p:sp>
        <p:nvSpPr>
          <p:cNvPr id="304" name="CustomShape 2"/>
          <p:cNvSpPr/>
          <p:nvPr/>
        </p:nvSpPr>
        <p:spPr>
          <a:xfrm>
            <a:off x="133200" y="801720"/>
            <a:ext cx="11905920" cy="37479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400" b="1" u="sng" strike="noStrike" spc="-1">
                <a:uFillTx/>
                <a:latin typeface="Calibri"/>
                <a:ea typeface="Calibri"/>
              </a:rPr>
              <a:t>Podrobné pokyny pre žiakov: </a:t>
            </a:r>
            <a:endParaRPr lang="sk-SK" sz="2400" b="0" strike="noStrike" spc="-1">
              <a:latin typeface="Arial"/>
            </a:endParaRPr>
          </a:p>
          <a:p>
            <a:pPr>
              <a:lnSpc>
                <a:spcPct val="100000"/>
              </a:lnSpc>
            </a:pPr>
            <a:r>
              <a:rPr lang="sk-SK" sz="2400" b="0" strike="noStrike" spc="-1">
                <a:latin typeface="Calibri"/>
                <a:ea typeface="Calibri"/>
              </a:rPr>
              <a:t>1. Rovnako ako vedci, ktorí chcú preskúmať novoobjavenú planétu, vyberte si aj vy miesto v škole, ktoré chcete preskúmať (možno aj časť nádvoria).</a:t>
            </a:r>
            <a:endParaRPr lang="sk-SK" sz="2400" b="0" strike="noStrike" spc="-1">
              <a:latin typeface="Arial"/>
            </a:endParaRPr>
          </a:p>
          <a:p>
            <a:pPr>
              <a:lnSpc>
                <a:spcPct val="100000"/>
              </a:lnSpc>
            </a:pPr>
            <a:r>
              <a:rPr lang="sk-SK" sz="2400" b="0" strike="noStrike" spc="-1">
                <a:latin typeface="Calibri"/>
                <a:ea typeface="Calibri"/>
              </a:rPr>
              <a:t>2. Aký bude účel vašej expedície? Čo už o tomto mieste viete a čo nového sa o ňom chcete dozvedieť?</a:t>
            </a:r>
            <a:endParaRPr lang="sk-SK" sz="2400" b="0" strike="noStrike" spc="-1">
              <a:latin typeface="Arial"/>
            </a:endParaRPr>
          </a:p>
          <a:p>
            <a:pPr>
              <a:lnSpc>
                <a:spcPct val="100000"/>
              </a:lnSpc>
            </a:pPr>
            <a:r>
              <a:rPr lang="sk-SK" sz="2400" b="0" strike="noStrike" spc="-1">
                <a:latin typeface="Calibri"/>
                <a:ea typeface="Calibri"/>
              </a:rPr>
              <a:t>3. Ako sa tam dostanete? Naplanujte si trasu a rozhodnite sa, ako dlho bude trvať, kým sa tam dostanete. Potrebujete povolenie od niekoho; kedy bude toto miesto k dispozícii? Potrebujete sprievod dospelých?</a:t>
            </a:r>
            <a:endParaRPr lang="sk-SK" sz="2400" b="0" strike="noStrike" spc="-1">
              <a:latin typeface="Arial"/>
            </a:endParaRPr>
          </a:p>
          <a:p>
            <a:pPr>
              <a:lnSpc>
                <a:spcPct val="100000"/>
              </a:lnSpc>
            </a:pPr>
            <a:r>
              <a:rPr lang="sk-SK" sz="2400" b="0" strike="noStrike" spc="-1">
                <a:latin typeface="Calibri"/>
                <a:ea typeface="Calibri"/>
              </a:rPr>
              <a:t>4. Čo budete potrebovať, aby ste dosiahli svoj cieľ a odpovedali na otázky, ktoré ste si položili?</a:t>
            </a:r>
            <a:endParaRPr lang="sk-SK" sz="2400" b="0" strike="noStrike" spc="-1">
              <a:latin typeface="Arial"/>
            </a:endParaRPr>
          </a:p>
          <a:p>
            <a:pPr>
              <a:lnSpc>
                <a:spcPct val="100000"/>
              </a:lnSpc>
            </a:pPr>
            <a:r>
              <a:rPr lang="sk-SK" sz="2400" b="0" strike="noStrike" spc="-1">
                <a:latin typeface="Calibri"/>
                <a:ea typeface="Calibri"/>
              </a:rPr>
              <a:t>5. Prezentujte svoj plán najviac v rámci 5 minút.</a:t>
            </a:r>
            <a:endParaRPr lang="sk-SK" sz="2400" b="0" strike="noStrike" spc="-1">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306" name="image1.png"/>
          <p:cNvPicPr/>
          <p:nvPr/>
        </p:nvPicPr>
        <p:blipFill>
          <a:blip r:embed="rId2"/>
          <a:stretch/>
        </p:blipFill>
        <p:spPr>
          <a:xfrm>
            <a:off x="-6840" y="-11880"/>
            <a:ext cx="12198240" cy="1061280"/>
          </a:xfrm>
          <a:prstGeom prst="rect">
            <a:avLst/>
          </a:prstGeom>
          <a:ln w="12600">
            <a:noFill/>
          </a:ln>
        </p:spPr>
      </p:pic>
      <p:pic>
        <p:nvPicPr>
          <p:cNvPr id="307" name="image2.jpg"/>
          <p:cNvPicPr/>
          <p:nvPr/>
        </p:nvPicPr>
        <p:blipFill>
          <a:blip r:embed="rId3"/>
          <a:stretch/>
        </p:blipFill>
        <p:spPr>
          <a:xfrm>
            <a:off x="-6840" y="5799960"/>
            <a:ext cx="12198240" cy="1051560"/>
          </a:xfrm>
          <a:prstGeom prst="rect">
            <a:avLst/>
          </a:prstGeom>
          <a:ln w="12600">
            <a:noFill/>
          </a:ln>
        </p:spPr>
      </p:pic>
      <p:sp>
        <p:nvSpPr>
          <p:cNvPr id="308" name="CustomShape 2"/>
          <p:cNvSpPr/>
          <p:nvPr/>
        </p:nvSpPr>
        <p:spPr>
          <a:xfrm>
            <a:off x="355320" y="1449360"/>
            <a:ext cx="11481120" cy="26506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nSpc>
                <a:spcPct val="100000"/>
              </a:lnSpc>
            </a:pPr>
            <a:r>
              <a:rPr lang="sk-SK" sz="2400" b="1" strike="noStrike" spc="-1">
                <a:latin typeface="Calibri"/>
                <a:ea typeface="Calibri"/>
              </a:rPr>
              <a:t>Ďalšie zdroje:</a:t>
            </a:r>
            <a:endParaRPr lang="sk-SK" sz="2400" b="0" strike="noStrike" spc="-1">
              <a:latin typeface="Arial"/>
            </a:endParaRPr>
          </a:p>
          <a:p>
            <a:pPr>
              <a:lnSpc>
                <a:spcPct val="100000"/>
              </a:lnSpc>
            </a:pPr>
            <a:r>
              <a:rPr lang="sk-SK" sz="2400" b="0" strike="noStrike" spc="-1">
                <a:latin typeface="Calibri"/>
                <a:ea typeface="Calibri"/>
              </a:rPr>
              <a:t>1. Nápady pre modely vesmírnych ďalekohľadov a sond, ktoré si môžu žiaci sami vybudovať: https://www.esa.int/kids/en/things_to_do</a:t>
            </a:r>
            <a:r>
              <a:rPr lang="sk-SK" sz="2400" b="0" strike="noStrike" spc="-1">
                <a:solidFill>
                  <a:srgbClr val="0000FF"/>
                </a:solidFill>
                <a:latin typeface="Calibri"/>
                <a:ea typeface="Calibri"/>
              </a:rPr>
              <a:t>   </a:t>
            </a:r>
            <a:endParaRPr lang="sk-SK" sz="2400" b="0" strike="noStrike" spc="-1">
              <a:latin typeface="Arial"/>
            </a:endParaRPr>
          </a:p>
          <a:p>
            <a:pPr>
              <a:lnSpc>
                <a:spcPct val="100000"/>
              </a:lnSpc>
            </a:pPr>
            <a:r>
              <a:rPr lang="sk-SK" sz="2400" b="0" strike="noStrike" spc="-1">
                <a:solidFill>
                  <a:srgbClr val="0000FF"/>
                </a:solidFill>
                <a:latin typeface="Calibri"/>
                <a:ea typeface="Calibri"/>
              </a:rPr>
              <a:t>2. Urobte a vystreľte vlastnú raketu (pre žiakov menej ako 12 rokov): http://www.esa.int/Education/Teachers_Corner/Up_up_up_Build_and_launch_your_own_rockets_Teach_with_space_PR23</a:t>
            </a:r>
            <a:endParaRPr lang="sk-SK" sz="2400" b="0" strike="noStrike" spc="-1">
              <a:latin typeface="Arial"/>
            </a:endParaRPr>
          </a:p>
          <a:p>
            <a:pPr>
              <a:lnSpc>
                <a:spcPct val="100000"/>
              </a:lnSpc>
            </a:pPr>
            <a:r>
              <a:rPr lang="sk-SK" sz="2400" b="0" strike="noStrike" spc="-1">
                <a:solidFill>
                  <a:srgbClr val="0000FF"/>
                </a:solidFill>
                <a:latin typeface="Calibri"/>
                <a:ea typeface="Calibri"/>
              </a:rPr>
              <a:t>3. Existuje život na Marse?: https://www.pbs.org/deepspace/classroom/activity7.html</a:t>
            </a:r>
            <a:endParaRPr lang="sk-SK" sz="2400" b="0" strike="noStrike" spc="-1">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310" name="image1.png"/>
          <p:cNvPicPr/>
          <p:nvPr/>
        </p:nvPicPr>
        <p:blipFill>
          <a:blip r:embed="rId3"/>
          <a:stretch/>
        </p:blipFill>
        <p:spPr>
          <a:xfrm>
            <a:off x="-6840" y="-11880"/>
            <a:ext cx="12198240" cy="1061280"/>
          </a:xfrm>
          <a:prstGeom prst="rect">
            <a:avLst/>
          </a:prstGeom>
          <a:ln w="12600">
            <a:noFill/>
          </a:ln>
        </p:spPr>
      </p:pic>
      <p:pic>
        <p:nvPicPr>
          <p:cNvPr id="311" name="image2.jpg"/>
          <p:cNvPicPr/>
          <p:nvPr/>
        </p:nvPicPr>
        <p:blipFill>
          <a:blip r:embed="rId4"/>
          <a:stretch/>
        </p:blipFill>
        <p:spPr>
          <a:xfrm>
            <a:off x="-6840" y="5799960"/>
            <a:ext cx="12198240" cy="1051560"/>
          </a:xfrm>
          <a:prstGeom prst="rect">
            <a:avLst/>
          </a:prstGeom>
          <a:ln w="12600">
            <a:noFill/>
          </a:ln>
        </p:spPr>
      </p:pic>
      <p:sp>
        <p:nvSpPr>
          <p:cNvPr id="312" name="CustomShape 2"/>
          <p:cNvSpPr/>
          <p:nvPr/>
        </p:nvSpPr>
        <p:spPr>
          <a:xfrm>
            <a:off x="261360" y="836640"/>
            <a:ext cx="11684880" cy="6706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pPr>
            <a:r>
              <a:rPr lang="sk-SK" sz="4400" b="0" u="sng" strike="noStrike" spc="-1">
                <a:solidFill>
                  <a:srgbClr val="002060"/>
                </a:solidFill>
                <a:uFillTx/>
                <a:latin typeface="Calibri"/>
                <a:ea typeface="Calibri"/>
              </a:rPr>
              <a:t>Závery a kontrola výsledkov</a:t>
            </a:r>
            <a:endParaRPr lang="sk-SK" sz="4400" b="0" strike="noStrike" spc="-1">
              <a:latin typeface="Arial"/>
            </a:endParaRPr>
          </a:p>
        </p:txBody>
      </p:sp>
      <p:sp>
        <p:nvSpPr>
          <p:cNvPr id="313" name="CustomShape 3"/>
          <p:cNvSpPr/>
          <p:nvPr/>
        </p:nvSpPr>
        <p:spPr>
          <a:xfrm>
            <a:off x="401040" y="1645560"/>
            <a:ext cx="11684880" cy="3245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sk-SK" sz="2600" b="0" strike="noStrike" spc="-1">
                <a:solidFill>
                  <a:srgbClr val="002060"/>
                </a:solidFill>
                <a:latin typeface="Calibri"/>
                <a:ea typeface="Calibri"/>
              </a:rPr>
              <a:t>Čo nasleduje (Feed Forward)? Na základe výsledkov žiakov si naplánujte ďalšie vyučovacie hodiny:</a:t>
            </a:r>
            <a:endParaRPr lang="sk-SK" sz="2600" b="0" strike="noStrike" spc="-1">
              <a:latin typeface="Arial"/>
            </a:endParaRPr>
          </a:p>
          <a:p>
            <a:pPr>
              <a:lnSpc>
                <a:spcPct val="100000"/>
              </a:lnSpc>
            </a:pPr>
            <a:endParaRPr lang="sk-SK" sz="2600" b="0" strike="noStrike" spc="-1">
              <a:latin typeface="Arial"/>
            </a:endParaRPr>
          </a:p>
          <a:p>
            <a:pPr marL="171360" indent="-171000">
              <a:lnSpc>
                <a:spcPct val="100000"/>
              </a:lnSpc>
              <a:buClr>
                <a:srgbClr val="002060"/>
              </a:buClr>
              <a:buFont typeface="Symbol" charset="2"/>
              <a:buChar char=""/>
            </a:pPr>
            <a:r>
              <a:rPr lang="sk-SK" sz="2100" b="0" strike="noStrike" spc="-1">
                <a:solidFill>
                  <a:srgbClr val="002060"/>
                </a:solidFill>
                <a:latin typeface="Calibri"/>
                <a:ea typeface="Calibri"/>
              </a:rPr>
              <a:t> </a:t>
            </a:r>
            <a:r>
              <a:rPr lang="sk-SK" sz="2100" b="1" strike="noStrike" spc="-1">
                <a:solidFill>
                  <a:srgbClr val="002060"/>
                </a:solidFill>
                <a:latin typeface="Calibri"/>
                <a:ea typeface="Calibri"/>
              </a:rPr>
              <a:t>Náročnosť: V závislosti od toho, ako žiaci pochopili študijný materiál a ako si poradili so zadanými úlohami.</a:t>
            </a:r>
            <a:endParaRPr lang="sk-SK" sz="2100" b="0" strike="noStrike" spc="-1">
              <a:latin typeface="Arial"/>
            </a:endParaRPr>
          </a:p>
          <a:p>
            <a:pPr marL="146880" indent="-146520">
              <a:lnSpc>
                <a:spcPct val="100000"/>
              </a:lnSpc>
              <a:buClr>
                <a:srgbClr val="002060"/>
              </a:buClr>
              <a:buFont typeface="Symbol" charset="2"/>
              <a:buChar char=""/>
            </a:pPr>
            <a:r>
              <a:rPr lang="sk-SK" sz="2100" b="1" strike="noStrike" spc="-1">
                <a:solidFill>
                  <a:srgbClr val="002060"/>
                </a:solidFill>
                <a:latin typeface="Calibri"/>
                <a:ea typeface="Calibri"/>
              </a:rPr>
              <a:t>Prístup k materiálu: Aký je správny prístup, ktorý by žiakom pomohol lepšie porozumieť študijnému materiálu a riešiť úlohy?</a:t>
            </a:r>
            <a:endParaRPr lang="sk-SK" sz="2100" b="0" strike="noStrike" spc="-1">
              <a:latin typeface="Arial"/>
            </a:endParaRPr>
          </a:p>
          <a:p>
            <a:pPr marL="228600" indent="-228240">
              <a:lnSpc>
                <a:spcPct val="100000"/>
              </a:lnSpc>
              <a:buClr>
                <a:srgbClr val="002060"/>
              </a:buClr>
              <a:buFont typeface="Symbol" charset="2"/>
              <a:buChar char=""/>
            </a:pPr>
            <a:r>
              <a:rPr lang="sk-SK" sz="2800" b="1" strike="noStrike" spc="-1">
                <a:solidFill>
                  <a:srgbClr val="002060"/>
                </a:solidFill>
                <a:latin typeface="Calibri"/>
                <a:ea typeface="Calibri"/>
              </a:rPr>
              <a:t> </a:t>
            </a:r>
            <a:r>
              <a:rPr lang="sk-SK" sz="2100" b="1" strike="noStrike" spc="-1">
                <a:solidFill>
                  <a:srgbClr val="002060"/>
                </a:solidFill>
                <a:latin typeface="Calibri"/>
                <a:ea typeface="Calibri"/>
              </a:rPr>
              <a:t>Sebahodnotenie: Sebadisciplína, riadenie a kontrola činností.</a:t>
            </a:r>
            <a:endParaRPr lang="sk-SK" sz="2100" b="0" strike="noStrike" spc="-1">
              <a:latin typeface="Arial"/>
            </a:endParaRPr>
          </a:p>
          <a:p>
            <a:pPr marL="228600" indent="-228240">
              <a:lnSpc>
                <a:spcPct val="100000"/>
              </a:lnSpc>
              <a:buClr>
                <a:srgbClr val="002060"/>
              </a:buClr>
              <a:buFont typeface="Symbol" charset="2"/>
              <a:buChar char=""/>
            </a:pPr>
            <a:r>
              <a:rPr lang="sk-SK" sz="2800" b="0" strike="noStrike" spc="-1">
                <a:solidFill>
                  <a:srgbClr val="002060"/>
                </a:solidFill>
                <a:latin typeface="Calibri"/>
                <a:ea typeface="Calibri"/>
              </a:rPr>
              <a:t> </a:t>
            </a:r>
            <a:r>
              <a:rPr lang="sk-SK" sz="2100" b="1" strike="noStrike" spc="-1">
                <a:solidFill>
                  <a:srgbClr val="002060"/>
                </a:solidFill>
                <a:latin typeface="Calibri"/>
                <a:ea typeface="Calibri"/>
              </a:rPr>
              <a:t>Individuálny prístup: Individuálne hodnotenia a usmernenia.</a:t>
            </a:r>
            <a:endParaRPr lang="sk-SK" sz="2100" b="0" strike="noStrike" spc="-1">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315" name="image1.png"/>
          <p:cNvPicPr/>
          <p:nvPr/>
        </p:nvPicPr>
        <p:blipFill>
          <a:blip r:embed="rId3"/>
          <a:stretch/>
        </p:blipFill>
        <p:spPr>
          <a:xfrm>
            <a:off x="-6840" y="-11880"/>
            <a:ext cx="12198240" cy="1061280"/>
          </a:xfrm>
          <a:prstGeom prst="rect">
            <a:avLst/>
          </a:prstGeom>
          <a:ln w="12600">
            <a:noFill/>
          </a:ln>
        </p:spPr>
      </p:pic>
      <p:pic>
        <p:nvPicPr>
          <p:cNvPr id="316" name="image2.jpg"/>
          <p:cNvPicPr/>
          <p:nvPr/>
        </p:nvPicPr>
        <p:blipFill>
          <a:blip r:embed="rId4"/>
          <a:stretch/>
        </p:blipFill>
        <p:spPr>
          <a:xfrm>
            <a:off x="-6840" y="5799960"/>
            <a:ext cx="12198240" cy="1051560"/>
          </a:xfrm>
          <a:prstGeom prst="rect">
            <a:avLst/>
          </a:prstGeom>
          <a:ln w="12600">
            <a:noFill/>
          </a:ln>
        </p:spPr>
      </p:pic>
      <p:sp>
        <p:nvSpPr>
          <p:cNvPr id="317" name="CustomShape 2"/>
          <p:cNvSpPr/>
          <p:nvPr/>
        </p:nvSpPr>
        <p:spPr>
          <a:xfrm>
            <a:off x="261360" y="836640"/>
            <a:ext cx="11684880" cy="6706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pPr>
            <a:r>
              <a:rPr lang="sk-SK" sz="4400" b="0" u="sng" strike="noStrike" spc="-1">
                <a:solidFill>
                  <a:srgbClr val="002060"/>
                </a:solidFill>
                <a:uFillTx/>
                <a:latin typeface="Calibri"/>
                <a:ea typeface="Calibri"/>
              </a:rPr>
              <a:t>Závery, kontrola výsledkov 2</a:t>
            </a:r>
            <a:endParaRPr lang="sk-SK" sz="4400" b="0" strike="noStrike" spc="-1">
              <a:latin typeface="Arial"/>
            </a:endParaRPr>
          </a:p>
        </p:txBody>
      </p:sp>
      <p:sp>
        <p:nvSpPr>
          <p:cNvPr id="318" name="CustomShape 3"/>
          <p:cNvSpPr/>
          <p:nvPr/>
        </p:nvSpPr>
        <p:spPr>
          <a:xfrm>
            <a:off x="261360" y="1698120"/>
            <a:ext cx="11684880" cy="38397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sk-SK" sz="2800" b="0" strike="noStrike" spc="-1">
                <a:solidFill>
                  <a:srgbClr val="002060"/>
                </a:solidFill>
                <a:latin typeface="Calibri"/>
                <a:ea typeface="Calibri"/>
              </a:rPr>
              <a:t>Príprava: Jasné a dobre definované ciele vyučovacích hodín a cvičení. Keď žiaci pochopia konečný cieľ dobre, ľahšie a efektívnejšie sa zamerajú na konkrétnu úlohu / problematiku.  </a:t>
            </a:r>
            <a:endParaRPr lang="sk-SK" sz="2800" b="0" strike="noStrike" spc="-1">
              <a:latin typeface="Arial"/>
            </a:endParaRPr>
          </a:p>
          <a:p>
            <a:pPr>
              <a:lnSpc>
                <a:spcPct val="100000"/>
              </a:lnSpc>
            </a:pPr>
            <a:endParaRPr lang="sk-SK" sz="2800" b="0" strike="noStrike" spc="-1">
              <a:latin typeface="Arial"/>
            </a:endParaRPr>
          </a:p>
          <a:p>
            <a:pPr>
              <a:lnSpc>
                <a:spcPct val="100000"/>
              </a:lnSpc>
            </a:pPr>
            <a:r>
              <a:rPr lang="sk-SK" sz="2800" b="0" strike="noStrike" spc="-1">
                <a:solidFill>
                  <a:srgbClr val="002060"/>
                </a:solidFill>
                <a:latin typeface="Calibri"/>
                <a:ea typeface="Calibri"/>
              </a:rPr>
              <a:t>Kontrola: Ako som to zvládol / zvládla? Individuálne hodnotenie a spätná väzba od učiteľa za prácu žiakov, ktorá sa týka realizácie špecifického cieľa.</a:t>
            </a:r>
            <a:endParaRPr lang="sk-SK" sz="2800" b="0" strike="noStrike" spc="-1">
              <a:latin typeface="Arial"/>
            </a:endParaRPr>
          </a:p>
          <a:p>
            <a:pPr>
              <a:lnSpc>
                <a:spcPct val="100000"/>
              </a:lnSpc>
            </a:pPr>
            <a:r>
              <a:rPr lang="sk-SK" sz="2800" b="0" strike="noStrike" spc="-1">
                <a:solidFill>
                  <a:srgbClr val="002060"/>
                </a:solidFill>
                <a:latin typeface="Calibri"/>
                <a:ea typeface="Calibri"/>
              </a:rPr>
              <a:t> Má obsahovať informácie o pokroku žiakov (alebo o jeho nedostatku) a dať žiakom pokyny, ktoré im pomôžu dosiahnuť vytýčený cieľ a priblížiť sa očakávanému výsledku.</a:t>
            </a:r>
            <a:r>
              <a:rPr lang="sk-SK" sz="2300" b="0" strike="noStrike" spc="-1">
                <a:solidFill>
                  <a:srgbClr val="002060"/>
                </a:solidFill>
                <a:latin typeface="Calibri"/>
                <a:ea typeface="Calibri"/>
              </a:rPr>
              <a:t>   </a:t>
            </a:r>
            <a:endParaRPr lang="sk-SK" sz="23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36223A4D-3023-401C-B87B-D47558DCCF2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4EDCB3E2-1EBA-4425-9C15-3D3A560D8617}"/>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2" name="Shape 92"/>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95" name="Shape 95"/>
          <p:cNvSpPr>
            <a:spLocks noGrp="1"/>
          </p:cNvSpPr>
          <p:nvPr>
            <p:ph type="title"/>
          </p:nvPr>
        </p:nvSpPr>
        <p:spPr>
          <a:xfrm>
            <a:off x="-6761" y="981862"/>
            <a:ext cx="12198760" cy="688766"/>
          </a:xfrm>
          <a:prstGeom prst="rect">
            <a:avLst/>
          </a:prstGeom>
        </p:spPr>
        <p:txBody>
          <a:bodyPr>
            <a:normAutofit/>
          </a:bodyPr>
          <a:lstStyle>
            <a:lvl1pPr defTabSz="859536">
              <a:defRPr sz="5600">
                <a:solidFill>
                  <a:srgbClr val="142A9D"/>
                </a:solidFill>
                <a:latin typeface="Calibri"/>
                <a:ea typeface="Calibri"/>
                <a:cs typeface="Calibri"/>
                <a:sym typeface="Calibri"/>
              </a:defRPr>
            </a:lvl1pPr>
          </a:lstStyle>
          <a:p>
            <a:pPr lvl="0" defTabSz="713230">
              <a:defRPr sz="1800" u="none">
                <a:solidFill>
                  <a:srgbClr val="000000"/>
                </a:solidFill>
              </a:defRPr>
            </a:pPr>
            <a:r>
              <a:rPr lang="cs-CZ" sz="4400" u="sng" dirty="0">
                <a:solidFill>
                  <a:srgbClr val="002060"/>
                </a:solidFill>
                <a:sym typeface="Calibri Light"/>
              </a:rPr>
              <a:t>Moduly projektu </a:t>
            </a:r>
            <a:r>
              <a:rPr sz="4400" u="sng" dirty="0">
                <a:solidFill>
                  <a:srgbClr val="002060"/>
                </a:solidFill>
                <a:sym typeface="Calibri Light"/>
              </a:rPr>
              <a:t>STARS</a:t>
            </a:r>
          </a:p>
        </p:txBody>
      </p:sp>
      <p:sp>
        <p:nvSpPr>
          <p:cNvPr id="9" name="Shape 96"/>
          <p:cNvSpPr>
            <a:spLocks noGrp="1"/>
          </p:cNvSpPr>
          <p:nvPr>
            <p:ph type="body" idx="4294967295"/>
          </p:nvPr>
        </p:nvSpPr>
        <p:spPr>
          <a:xfrm>
            <a:off x="781665" y="2016189"/>
            <a:ext cx="10826932" cy="3331840"/>
          </a:xfrm>
          <a:prstGeom prst="rect">
            <a:avLst/>
          </a:prstGeom>
        </p:spPr>
        <p:txBody>
          <a:bodyPr>
            <a:normAutofit/>
          </a:bodyPr>
          <a:lstStyle/>
          <a:p>
            <a:pPr algn="just" defTabSz="868680">
              <a:spcBef>
                <a:spcPts val="900"/>
              </a:spcBef>
              <a:defRPr sz="1800"/>
            </a:pPr>
            <a:r>
              <a:rPr lang="sk-SK" sz="2600" dirty="0">
                <a:solidFill>
                  <a:srgbClr val="002060"/>
                </a:solidFill>
              </a:rPr>
              <a:t>#1 	Súhvezdia.				#6 	Galaktickej prostredie.</a:t>
            </a:r>
          </a:p>
          <a:p>
            <a:pPr algn="just" defTabSz="868680">
              <a:spcBef>
                <a:spcPts val="900"/>
              </a:spcBef>
              <a:defRPr sz="1800"/>
            </a:pPr>
            <a:r>
              <a:rPr lang="sk-SK" sz="2600" dirty="0">
                <a:solidFill>
                  <a:srgbClr val="002060"/>
                </a:solidFill>
              </a:rPr>
              <a:t>#2 	Pohyb nebeských telies.	#7 	Slnko a hviezdy.</a:t>
            </a:r>
          </a:p>
          <a:p>
            <a:pPr lvl="0" algn="just" defTabSz="868680">
              <a:spcBef>
                <a:spcPts val="900"/>
              </a:spcBef>
              <a:defRPr sz="1800"/>
            </a:pPr>
            <a:r>
              <a:rPr lang="sk-SK" sz="2600" dirty="0">
                <a:solidFill>
                  <a:srgbClr val="002060"/>
                </a:solidFill>
              </a:rPr>
              <a:t>#3 	Newtonov gravitačný zákon.	#8 	Naša Galaxia a iné galaxie.</a:t>
            </a:r>
          </a:p>
          <a:p>
            <a:pPr lvl="0" algn="just" defTabSz="868680">
              <a:spcBef>
                <a:spcPts val="900"/>
              </a:spcBef>
              <a:defRPr sz="1800"/>
            </a:pPr>
            <a:r>
              <a:rPr lang="sk-SK" sz="2600" dirty="0">
                <a:solidFill>
                  <a:srgbClr val="002060"/>
                </a:solidFill>
              </a:rPr>
              <a:t>#4 	Objavovanie vesmíru. 		#9 	Vesmír.</a:t>
            </a:r>
          </a:p>
          <a:p>
            <a:pPr algn="just" defTabSz="868680">
              <a:spcBef>
                <a:spcPts val="900"/>
              </a:spcBef>
              <a:defRPr sz="1800"/>
            </a:pPr>
            <a:r>
              <a:rPr lang="sk-SK" sz="2600" dirty="0">
                <a:solidFill>
                  <a:srgbClr val="002060"/>
                </a:solidFill>
              </a:rPr>
              <a:t>#5 	Slnečná sústava.			#10	Hvezdárne / observatóriá.</a:t>
            </a:r>
          </a:p>
        </p:txBody>
      </p:sp>
    </p:spTree>
    <p:extLst>
      <p:ext uri="{BB962C8B-B14F-4D97-AF65-F5344CB8AC3E}">
        <p14:creationId xmlns:p14="http://schemas.microsoft.com/office/powerpoint/2010/main" val="424232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F4DABE8-AE72-4301-BEC5-EAEBFCB93966}"/>
              </a:ext>
            </a:extLst>
          </p:cNvPr>
          <p:cNvPicPr/>
          <p:nvPr/>
        </p:nvPicPr>
        <p:blipFill rotWithShape="1">
          <a:blip r:embed="rId2" cstate="print"/>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709AA62F-BCAB-4629-B7C4-096F41662BB1}"/>
              </a:ext>
            </a:extLst>
          </p:cNvPr>
          <p:cNvPicPr/>
          <p:nvPr/>
        </p:nvPicPr>
        <p:blipFill rotWithShape="1">
          <a:blip r:embed="rId3" cstate="print"/>
          <a:srcRect t="8893" b="13838"/>
          <a:stretch/>
        </p:blipFill>
        <p:spPr>
          <a:xfrm>
            <a:off x="1254255" y="0"/>
            <a:ext cx="9683489" cy="1101784"/>
          </a:xfrm>
          <a:prstGeom prst="rect">
            <a:avLst/>
          </a:prstGeom>
          <a:ln w="12700">
            <a:miter lim="400000"/>
          </a:ln>
        </p:spPr>
      </p:pic>
      <p:sp>
        <p:nvSpPr>
          <p:cNvPr id="98" name="Shape 98"/>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01" name="Shape 101"/>
          <p:cNvSpPr>
            <a:spLocks noGrp="1"/>
          </p:cNvSpPr>
          <p:nvPr>
            <p:ph type="title"/>
          </p:nvPr>
        </p:nvSpPr>
        <p:spPr>
          <a:xfrm>
            <a:off x="7917" y="1072925"/>
            <a:ext cx="12192000" cy="657240"/>
          </a:xfrm>
          <a:prstGeom prst="rect">
            <a:avLst/>
          </a:prstGeom>
        </p:spPr>
        <p:txBody>
          <a:bodyPr lIns="0" tIns="0" rIns="0" bIns="0">
            <a:normAutofit fontScale="90000"/>
          </a:bodyPr>
          <a:lstStyle>
            <a:lvl1pPr defTabSz="713230">
              <a:defRPr sz="4600">
                <a:solidFill>
                  <a:srgbClr val="142A9D"/>
                </a:solidFill>
              </a:defRPr>
            </a:lvl1pPr>
          </a:lstStyle>
          <a:p>
            <a:pPr algn="ctr">
              <a:defRPr sz="1800" u="none">
                <a:solidFill>
                  <a:srgbClr val="000000"/>
                </a:solidFill>
              </a:defRPr>
            </a:pPr>
            <a:r>
              <a:rPr lang="sk-SK" sz="4400" u="sng" dirty="0">
                <a:solidFill>
                  <a:srgbClr val="002060"/>
                </a:solidFill>
                <a:latin typeface="Calibri"/>
                <a:cs typeface="Calibri"/>
                <a:sym typeface="Calibri"/>
              </a:rPr>
              <a:t>Ako sú moduly štruktúrované</a:t>
            </a:r>
          </a:p>
        </p:txBody>
      </p:sp>
      <p:sp>
        <p:nvSpPr>
          <p:cNvPr id="102" name="Shape 102"/>
          <p:cNvSpPr>
            <a:spLocks noGrp="1"/>
          </p:cNvSpPr>
          <p:nvPr>
            <p:ph type="body" idx="4294967295"/>
          </p:nvPr>
        </p:nvSpPr>
        <p:spPr>
          <a:xfrm>
            <a:off x="92783" y="2036010"/>
            <a:ext cx="11608597" cy="3230635"/>
          </a:xfrm>
          <a:prstGeom prst="rect">
            <a:avLst/>
          </a:prstGeom>
        </p:spPr>
        <p:txBody>
          <a:bodyPr lIns="0" tIns="0" rIns="0" bIns="0">
            <a:noAutofit/>
          </a:bodyPr>
          <a:lstStyle/>
          <a:p>
            <a:pPr lvl="0" algn="just">
              <a:defRPr sz="1800"/>
            </a:pPr>
            <a:r>
              <a:rPr sz="2000" dirty="0"/>
              <a:t>	</a:t>
            </a:r>
            <a:r>
              <a:rPr lang="sk-SK" sz="2600" dirty="0">
                <a:solidFill>
                  <a:srgbClr val="002060"/>
                </a:solidFill>
              </a:rPr>
              <a:t>Každý modul je rozdelený do niekoľkých tém.</a:t>
            </a:r>
          </a:p>
          <a:p>
            <a:pPr lvl="0" algn="just">
              <a:defRPr sz="1800"/>
            </a:pPr>
            <a:r>
              <a:rPr lang="sk-SK" sz="2600" dirty="0">
                <a:solidFill>
                  <a:srgbClr val="002060"/>
                </a:solidFill>
              </a:rPr>
              <a:t>	Každá téma obsahuje:</a:t>
            </a:r>
          </a:p>
          <a:p>
            <a:pPr marL="1435100" lvl="0" indent="-304800" algn="just">
              <a:buClr>
                <a:srgbClr val="131D84"/>
              </a:buClr>
              <a:buSzPct val="100000"/>
              <a:buFont typeface="Arial"/>
              <a:buChar char="•"/>
              <a:defRPr sz="1800"/>
            </a:pPr>
            <a:r>
              <a:rPr lang="sk-SK" sz="2000" dirty="0">
                <a:solidFill>
                  <a:srgbClr val="002060"/>
                </a:solidFill>
              </a:rPr>
              <a:t>Stručný úvod a kľúčová slová.</a:t>
            </a:r>
          </a:p>
          <a:p>
            <a:pPr marL="1435100" lvl="0" indent="-304800" algn="l">
              <a:buClr>
                <a:srgbClr val="131D84"/>
              </a:buClr>
              <a:buSzPct val="100000"/>
              <a:buFont typeface="Arial"/>
              <a:buChar char="•"/>
              <a:defRPr sz="1800"/>
            </a:pPr>
            <a:r>
              <a:rPr lang="sk-SK" sz="2000" dirty="0">
                <a:solidFill>
                  <a:srgbClr val="002060"/>
                </a:solidFill>
              </a:rPr>
              <a:t>Teoretická časť pre učiteľov – poskytuje základné informácie potrebné na prípravu lekcie na túto tému (v niektorých prípadoch odkazy na ďalšie materiály na internete).</a:t>
            </a:r>
          </a:p>
          <a:p>
            <a:pPr marL="1435100" lvl="0" indent="-304800" algn="l">
              <a:buClr>
                <a:srgbClr val="131D84"/>
              </a:buClr>
              <a:buSzPct val="100000"/>
              <a:buFont typeface="Arial"/>
              <a:buChar char="•"/>
              <a:defRPr sz="1800"/>
            </a:pPr>
            <a:r>
              <a:rPr lang="sk-SK" sz="2000" dirty="0">
                <a:solidFill>
                  <a:srgbClr val="002060"/>
                </a:solidFill>
              </a:rPr>
              <a:t>Praktické cvičenia pre žiakov – (vo väčšine prípadov) pripravené na použitie v triede, doplnené odpoveďami.</a:t>
            </a:r>
          </a:p>
        </p:txBody>
      </p:sp>
    </p:spTree>
    <p:extLst>
      <p:ext uri="{BB962C8B-B14F-4D97-AF65-F5344CB8AC3E}">
        <p14:creationId xmlns:p14="http://schemas.microsoft.com/office/powerpoint/2010/main" val="100467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AFEDBA9-8232-46EB-B435-372FD91950AE}"/>
              </a:ext>
            </a:extLst>
          </p:cNvPr>
          <p:cNvPicPr/>
          <p:nvPr/>
        </p:nvPicPr>
        <p:blipFill rotWithShape="1">
          <a:blip r:embed="rId2" cstate="print"/>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661739D2-11F9-42BA-A045-07F1C81794BD}"/>
              </a:ext>
            </a:extLst>
          </p:cNvPr>
          <p:cNvPicPr/>
          <p:nvPr/>
        </p:nvPicPr>
        <p:blipFill rotWithShape="1">
          <a:blip r:embed="rId3" cstate="print"/>
          <a:srcRect t="8893" b="13838"/>
          <a:stretch/>
        </p:blipFill>
        <p:spPr>
          <a:xfrm>
            <a:off x="1254255" y="0"/>
            <a:ext cx="9683489" cy="1101784"/>
          </a:xfrm>
          <a:prstGeom prst="rect">
            <a:avLst/>
          </a:prstGeom>
          <a:ln w="12700">
            <a:miter lim="400000"/>
          </a:ln>
        </p:spPr>
      </p:pic>
      <p:sp>
        <p:nvSpPr>
          <p:cNvPr id="104" name="Shape 104"/>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08" name="Shape 108"/>
          <p:cNvSpPr/>
          <p:nvPr/>
        </p:nvSpPr>
        <p:spPr>
          <a:xfrm>
            <a:off x="748072" y="2191194"/>
            <a:ext cx="11198505" cy="2000548"/>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502057" lvl="0" indent="-502057">
              <a:buClr>
                <a:srgbClr val="002060"/>
              </a:buClr>
              <a:buSzPct val="100000"/>
              <a:buAutoNum type="arabicPeriod"/>
            </a:pPr>
            <a:r>
              <a:rPr lang="sk-SK" sz="2600" dirty="0">
                <a:solidFill>
                  <a:srgbClr val="002060"/>
                </a:solidFill>
              </a:rPr>
              <a:t>Pozorne si prečítajte teoretickú časť pre učiteľa.</a:t>
            </a:r>
          </a:p>
          <a:p>
            <a:pPr lvl="0"/>
            <a:endParaRPr lang="sk-SK" sz="2600" dirty="0">
              <a:solidFill>
                <a:srgbClr val="002060"/>
              </a:solidFill>
            </a:endParaRPr>
          </a:p>
          <a:p>
            <a:pPr marL="502057" lvl="0" indent="-502057">
              <a:buClr>
                <a:srgbClr val="002060"/>
              </a:buClr>
              <a:buSzPct val="100000"/>
              <a:buAutoNum type="arabicPeriod" startAt="2"/>
            </a:pPr>
            <a:r>
              <a:rPr lang="sk-SK" sz="2600" dirty="0">
                <a:solidFill>
                  <a:srgbClr val="002060"/>
                </a:solidFill>
              </a:rPr>
              <a:t>Ak máte akékoľvek dotazy, vyhľadajte ďalší materiál na stránke projektu </a:t>
            </a:r>
            <a:br>
              <a:rPr lang="sk-SK" sz="2600" dirty="0">
                <a:solidFill>
                  <a:srgbClr val="002060"/>
                </a:solidFill>
              </a:rPr>
            </a:br>
            <a:r>
              <a:rPr lang="sk-SK" sz="2600" dirty="0">
                <a:solidFill>
                  <a:srgbClr val="002060"/>
                </a:solidFill>
              </a:rPr>
              <a:t>(</a:t>
            </a:r>
            <a:r>
              <a:rPr lang="sk-SK" sz="2600" dirty="0" err="1">
                <a:solidFill>
                  <a:srgbClr val="002060"/>
                </a:solidFill>
              </a:rPr>
              <a:t>project-stars.com</a:t>
            </a:r>
            <a:r>
              <a:rPr lang="sk-SK" sz="2600" dirty="0">
                <a:solidFill>
                  <a:srgbClr val="002060"/>
                </a:solidFill>
              </a:rPr>
              <a:t>) alebo na iných webových stránkach. </a:t>
            </a:r>
          </a:p>
          <a:p>
            <a:pPr lvl="0"/>
            <a:r>
              <a:rPr lang="sk-SK" sz="2600" dirty="0">
                <a:solidFill>
                  <a:srgbClr val="002060"/>
                </a:solidFill>
              </a:rPr>
              <a:t>	</a:t>
            </a:r>
            <a:r>
              <a:rPr lang="sk-SK" sz="2600" dirty="0">
                <a:solidFill>
                  <a:srgbClr val="F22D25"/>
                </a:solidFill>
              </a:rPr>
              <a:t>Pozor! Uistite sa, že zdroje sú spoľahlivé!</a:t>
            </a:r>
          </a:p>
        </p:txBody>
      </p:sp>
      <p:sp>
        <p:nvSpPr>
          <p:cNvPr id="9" name="Shape 114">
            <a:extLst>
              <a:ext uri="{FF2B5EF4-FFF2-40B4-BE49-F238E27FC236}">
                <a16:creationId xmlns:a16="http://schemas.microsoft.com/office/drawing/2014/main" id="{C62839CD-CF2A-4145-ADA6-6B29B2B191F0}"/>
              </a:ext>
            </a:extLst>
          </p:cNvPr>
          <p:cNvSpPr/>
          <p:nvPr/>
        </p:nvSpPr>
        <p:spPr>
          <a:xfrm>
            <a:off x="-6762" y="1101784"/>
            <a:ext cx="12198761"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sk-SK" sz="4400" u="sng" dirty="0">
                <a:solidFill>
                  <a:srgbClr val="002060"/>
                </a:solidFill>
              </a:rPr>
              <a:t> Ako pristupovať k materiálu 1</a:t>
            </a:r>
          </a:p>
        </p:txBody>
      </p:sp>
    </p:spTree>
    <p:extLst>
      <p:ext uri="{BB962C8B-B14F-4D97-AF65-F5344CB8AC3E}">
        <p14:creationId xmlns:p14="http://schemas.microsoft.com/office/powerpoint/2010/main" val="328841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CEB8788-6861-4F51-902A-57CA98832C78}"/>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0C739F15-AB8A-472A-9547-7741D95343D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16" name="Shape 116"/>
          <p:cNvSpPr/>
          <p:nvPr/>
        </p:nvSpPr>
        <p:spPr>
          <a:xfrm>
            <a:off x="-6761" y="5572490"/>
            <a:ext cx="12198761" cy="139701"/>
          </a:xfrm>
          <a:prstGeom prst="rect">
            <a:avLst/>
          </a:prstGeom>
          <a:solidFill>
            <a:srgbClr val="ED7D31"/>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20" name="Shape 120"/>
          <p:cNvSpPr/>
          <p:nvPr/>
        </p:nvSpPr>
        <p:spPr>
          <a:xfrm>
            <a:off x="496747" y="1970566"/>
            <a:ext cx="11198506" cy="27699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457200" lvl="0" indent="-457200">
              <a:buClr>
                <a:srgbClr val="002060"/>
              </a:buClr>
              <a:buSzPct val="100000"/>
              <a:buFont typeface="+mj-lt"/>
              <a:buAutoNum type="arabicPeriod" startAt="3"/>
            </a:pPr>
            <a:r>
              <a:rPr lang="cs-CZ" sz="2200" dirty="0">
                <a:solidFill>
                  <a:srgbClr val="002060"/>
                </a:solidFill>
              </a:rPr>
              <a:t>Prečítajte si pozorne praktické cvičenia a ich odpovede.</a:t>
            </a:r>
            <a:endParaRPr sz="2200" dirty="0">
              <a:solidFill>
                <a:srgbClr val="002060"/>
              </a:solidFill>
            </a:endParaRPr>
          </a:p>
          <a:p>
            <a:pPr lvl="0"/>
            <a:endParaRPr sz="2400" dirty="0">
              <a:solidFill>
                <a:srgbClr val="002060"/>
              </a:solidFill>
            </a:endParaRPr>
          </a:p>
          <a:p>
            <a:pPr marL="457200" lvl="0" indent="-457200">
              <a:buClr>
                <a:srgbClr val="002060"/>
              </a:buClr>
              <a:buSzPct val="100000"/>
              <a:buFont typeface="+mj-lt"/>
              <a:buAutoNum type="arabicPeriod" startAt="4"/>
            </a:pPr>
            <a:r>
              <a:rPr lang="cs-CZ" sz="2200" dirty="0">
                <a:solidFill>
                  <a:srgbClr val="002060"/>
                </a:solidFill>
              </a:rPr>
              <a:t> Ak máte nejaké otázky, pozrite sa na ďašie materiály a/alebo stránky projektu </a:t>
            </a:r>
            <a:br>
              <a:rPr lang="cs-CZ" sz="2200" dirty="0">
                <a:solidFill>
                  <a:srgbClr val="002060"/>
                </a:solidFill>
              </a:rPr>
            </a:br>
            <a:r>
              <a:rPr lang="cs-CZ" sz="2200" dirty="0">
                <a:solidFill>
                  <a:srgbClr val="002060"/>
                </a:solidFill>
              </a:rPr>
              <a:t>(project-stars.com) alebo na iné webové stránky. </a:t>
            </a:r>
            <a:r>
              <a:rPr lang="cs-CZ" sz="2200" dirty="0">
                <a:solidFill>
                  <a:srgbClr val="F22D25"/>
                </a:solidFill>
              </a:rPr>
              <a:t>Pozor! Uistite se, že zdroje  sú spoľahlivé!</a:t>
            </a:r>
            <a:endParaRPr sz="2200" dirty="0">
              <a:solidFill>
                <a:srgbClr val="F22D25"/>
              </a:solidFill>
            </a:endParaRPr>
          </a:p>
          <a:p>
            <a:pPr lvl="0"/>
            <a:endParaRPr sz="2400" dirty="0">
              <a:solidFill>
                <a:srgbClr val="002163"/>
              </a:solidFill>
            </a:endParaRPr>
          </a:p>
          <a:p>
            <a:pPr marL="457200" lvl="0" indent="-457200">
              <a:buClr>
                <a:srgbClr val="002163"/>
              </a:buClr>
              <a:buSzPct val="100000"/>
              <a:buFont typeface="+mj-lt"/>
              <a:buAutoNum type="arabicPeriod" startAt="5"/>
            </a:pPr>
            <a:r>
              <a:rPr lang="cs-CZ" sz="2200" dirty="0">
                <a:solidFill>
                  <a:srgbClr val="002163"/>
                </a:solidFill>
              </a:rPr>
              <a:t>Na základe teoretickej časti vyberte na ilustráciu praktické cvičenia.  Ďalšie cvičenia môžete hľadať v doplnkových materiáloch a/alebo na stránke projektu (project-stars.com), alebo na iných webových stránkách.</a:t>
            </a:r>
            <a:r>
              <a:rPr lang="cs-CZ" sz="2200" dirty="0">
                <a:solidFill>
                  <a:srgbClr val="002060"/>
                </a:solidFill>
              </a:rPr>
              <a:t> </a:t>
            </a:r>
            <a:r>
              <a:rPr lang="cs-CZ" sz="2200" dirty="0">
                <a:solidFill>
                  <a:srgbClr val="F22D25"/>
                </a:solidFill>
              </a:rPr>
              <a:t>Pozor! Uistite sa, že zdroje sú spoľahlivé!</a:t>
            </a:r>
          </a:p>
        </p:txBody>
      </p:sp>
      <p:sp>
        <p:nvSpPr>
          <p:cNvPr id="9" name="Shape 114">
            <a:extLst>
              <a:ext uri="{FF2B5EF4-FFF2-40B4-BE49-F238E27FC236}">
                <a16:creationId xmlns:a16="http://schemas.microsoft.com/office/drawing/2014/main" id="{17C274E4-3DE8-4357-B821-416555839368}"/>
              </a:ext>
            </a:extLst>
          </p:cNvPr>
          <p:cNvSpPr/>
          <p:nvPr/>
        </p:nvSpPr>
        <p:spPr>
          <a:xfrm>
            <a:off x="-6761" y="1101784"/>
            <a:ext cx="12198761"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cs-CZ" sz="4400" u="sng" dirty="0">
                <a:solidFill>
                  <a:srgbClr val="002060"/>
                </a:solidFill>
              </a:rPr>
              <a:t> Ako</a:t>
            </a:r>
            <a:r>
              <a:rPr sz="4400" u="sng" dirty="0">
                <a:solidFill>
                  <a:srgbClr val="002060"/>
                </a:solidFill>
              </a:rPr>
              <a:t> </a:t>
            </a:r>
            <a:r>
              <a:rPr lang="cs-CZ" sz="4400" u="sng" dirty="0">
                <a:solidFill>
                  <a:srgbClr val="002060"/>
                </a:solidFill>
              </a:rPr>
              <a:t>pristupovať k materiálu 2</a:t>
            </a:r>
            <a:endParaRPr sz="4400" u="sng" dirty="0">
              <a:solidFill>
                <a:srgbClr val="002060"/>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6840" y="5572440"/>
            <a:ext cx="1219788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solidFill>
                  <a:srgbClr val="000000"/>
                </a:solidFill>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179" name="image1.png"/>
          <p:cNvPicPr/>
          <p:nvPr/>
        </p:nvPicPr>
        <p:blipFill>
          <a:blip r:embed="rId2"/>
          <a:stretch/>
        </p:blipFill>
        <p:spPr>
          <a:xfrm>
            <a:off x="-6840" y="-11880"/>
            <a:ext cx="12197880" cy="1060920"/>
          </a:xfrm>
          <a:prstGeom prst="rect">
            <a:avLst/>
          </a:prstGeom>
          <a:ln w="12600">
            <a:noFill/>
          </a:ln>
        </p:spPr>
      </p:pic>
      <p:pic>
        <p:nvPicPr>
          <p:cNvPr id="180" name="image2.jpg"/>
          <p:cNvPicPr/>
          <p:nvPr/>
        </p:nvPicPr>
        <p:blipFill>
          <a:blip r:embed="rId3"/>
          <a:stretch/>
        </p:blipFill>
        <p:spPr>
          <a:xfrm>
            <a:off x="-6840" y="5799960"/>
            <a:ext cx="12197880" cy="1051200"/>
          </a:xfrm>
          <a:prstGeom prst="rect">
            <a:avLst/>
          </a:prstGeom>
          <a:ln w="12600">
            <a:noFill/>
          </a:ln>
        </p:spPr>
      </p:pic>
      <p:sp>
        <p:nvSpPr>
          <p:cNvPr id="181" name="CustomShape 2"/>
          <p:cNvSpPr/>
          <p:nvPr/>
        </p:nvSpPr>
        <p:spPr>
          <a:xfrm>
            <a:off x="528120" y="760320"/>
            <a:ext cx="11684520" cy="677108"/>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pPr>
            <a:r>
              <a:rPr lang="sk-SK" sz="4400" b="0" u="sng" strike="noStrike" spc="-1" dirty="0">
                <a:solidFill>
                  <a:srgbClr val="002060"/>
                </a:solidFill>
                <a:uFillTx/>
                <a:latin typeface="Calibri"/>
                <a:ea typeface="Calibri"/>
              </a:rPr>
              <a:t>Ako pristupovať k materiálu 3</a:t>
            </a:r>
            <a:endParaRPr lang="sk-SK" sz="4400" b="0" strike="noStrike" spc="-1" dirty="0">
              <a:latin typeface="Arial"/>
            </a:endParaRPr>
          </a:p>
        </p:txBody>
      </p:sp>
      <p:sp>
        <p:nvSpPr>
          <p:cNvPr id="182" name="CustomShape 3"/>
          <p:cNvSpPr/>
          <p:nvPr/>
        </p:nvSpPr>
        <p:spPr>
          <a:xfrm>
            <a:off x="496800" y="1486800"/>
            <a:ext cx="11197800" cy="3724096"/>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marL="720">
              <a:lnSpc>
                <a:spcPct val="100000"/>
              </a:lnSpc>
              <a:buClr>
                <a:srgbClr val="002060"/>
              </a:buClr>
            </a:pPr>
            <a:r>
              <a:rPr lang="sk-SK" sz="2200" b="0" strike="noStrike" spc="-1" dirty="0">
                <a:solidFill>
                  <a:srgbClr val="002060"/>
                </a:solidFill>
                <a:latin typeface="Calibri"/>
                <a:ea typeface="Calibri"/>
              </a:rPr>
              <a:t>6.	Majte na pamäti, že si niektoré cvičenia vyžadujú ďalšie pomôcky a materiály, ktoré sú v 	školských učebniach ťažko dostupné. Na </a:t>
            </a:r>
            <a:r>
              <a:rPr lang="sk-SK" sz="2200" b="0" strike="noStrike" spc="-1" dirty="0" err="1">
                <a:solidFill>
                  <a:srgbClr val="002060"/>
                </a:solidFill>
                <a:latin typeface="Calibri"/>
                <a:ea typeface="Calibri"/>
              </a:rPr>
              <a:t>ne</a:t>
            </a:r>
            <a:r>
              <a:rPr lang="sk-SK" sz="2200" b="0" strike="noStrike" spc="-1" dirty="0">
                <a:solidFill>
                  <a:srgbClr val="002060"/>
                </a:solidFill>
                <a:latin typeface="Calibri"/>
                <a:ea typeface="Calibri"/>
              </a:rPr>
              <a:t> sa musíte pripraviť vopred - buď si ich 	zaobstaráte sami a dodáte ich žiakom, alebo upozornite žiakov, aby si ich pripravili 	dopredu!</a:t>
            </a:r>
            <a:endParaRPr lang="sk-SK" sz="2200" b="0" strike="noStrike" spc="-1" dirty="0">
              <a:latin typeface="Arial"/>
            </a:endParaRPr>
          </a:p>
          <a:p>
            <a:pPr marL="720">
              <a:lnSpc>
                <a:spcPct val="100000"/>
              </a:lnSpc>
              <a:buClr>
                <a:srgbClr val="002060"/>
              </a:buClr>
            </a:pPr>
            <a:r>
              <a:rPr lang="sk-SK" sz="2200" b="0" strike="noStrike" spc="-1" dirty="0">
                <a:solidFill>
                  <a:srgbClr val="002060"/>
                </a:solidFill>
                <a:latin typeface="Calibri"/>
                <a:ea typeface="Calibri"/>
              </a:rPr>
              <a:t>7. 	Odporúčame vyskúšať si vybrané cvičenia vopred a sami posúdiť ich zložitosť a čas 	potrebný na ich realizáciu v triede. Ak to pokladáte za potrebné, môžete vykonať zmeny v 	</a:t>
            </a:r>
            <a:r>
              <a:rPr lang="sk-SK" sz="2200" b="0" strike="noStrike" spc="-1" dirty="0" err="1">
                <a:solidFill>
                  <a:srgbClr val="002060"/>
                </a:solidFill>
                <a:latin typeface="Calibri"/>
                <a:ea typeface="Calibri"/>
              </a:rPr>
              <a:t>ponuknutých</a:t>
            </a:r>
            <a:r>
              <a:rPr lang="sk-SK" sz="2200" b="0" strike="noStrike" spc="-1" dirty="0">
                <a:solidFill>
                  <a:srgbClr val="002060"/>
                </a:solidFill>
                <a:latin typeface="Calibri"/>
                <a:ea typeface="Calibri"/>
              </a:rPr>
              <a:t> </a:t>
            </a:r>
            <a:r>
              <a:rPr lang="sk-SK" sz="2200" b="0" strike="noStrike" spc="-1" dirty="0" err="1">
                <a:solidFill>
                  <a:srgbClr val="002060"/>
                </a:solidFill>
                <a:latin typeface="Calibri"/>
                <a:ea typeface="Calibri"/>
              </a:rPr>
              <a:t>cvičeniách</a:t>
            </a:r>
            <a:r>
              <a:rPr lang="sk-SK" sz="2200" b="0" strike="noStrike" spc="-1" dirty="0">
                <a:solidFill>
                  <a:srgbClr val="002060"/>
                </a:solidFill>
                <a:latin typeface="Calibri"/>
                <a:ea typeface="Calibri"/>
              </a:rPr>
              <a:t>, skrátiť, resp. zjednodušiť ich atď., pokiaľ to nenaruší ich 	pedagogický význam.</a:t>
            </a:r>
            <a:endParaRPr lang="sk-SK" sz="2200" b="0" strike="noStrike" spc="-1" dirty="0">
              <a:latin typeface="Arial"/>
            </a:endParaRPr>
          </a:p>
          <a:p>
            <a:pPr>
              <a:lnSpc>
                <a:spcPct val="100000"/>
              </a:lnSpc>
            </a:pPr>
            <a:endParaRPr lang="sk-SK" sz="2200" b="0" strike="noStrike" spc="-1" dirty="0">
              <a:latin typeface="Arial"/>
            </a:endParaRPr>
          </a:p>
          <a:p>
            <a:pPr marL="720">
              <a:lnSpc>
                <a:spcPct val="100000"/>
              </a:lnSpc>
              <a:buClr>
                <a:srgbClr val="002163"/>
              </a:buClr>
            </a:pPr>
            <a:r>
              <a:rPr lang="sk-SK" sz="2200" b="0" strike="noStrike" spc="-1" dirty="0">
                <a:solidFill>
                  <a:srgbClr val="002163"/>
                </a:solidFill>
                <a:latin typeface="Calibri"/>
                <a:ea typeface="Calibri"/>
              </a:rPr>
              <a:t>8.	Podľa vlastného uváženia môžete niektoré cvičenia (alebo ich časti) zadať na domácu úlohu 	- vykonať predbežné prípravy pred hodinou alebo dokončiť cvičenia doma.</a:t>
            </a:r>
            <a:endParaRPr lang="sk-SK" sz="2200" b="0" strike="noStrike" spc="-1" dirty="0">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177" name="image1.png"/>
          <p:cNvPicPr/>
          <p:nvPr/>
        </p:nvPicPr>
        <p:blipFill>
          <a:blip r:embed="rId2"/>
          <a:stretch/>
        </p:blipFill>
        <p:spPr>
          <a:xfrm>
            <a:off x="-6840" y="-11880"/>
            <a:ext cx="12198240" cy="1061280"/>
          </a:xfrm>
          <a:prstGeom prst="rect">
            <a:avLst/>
          </a:prstGeom>
          <a:ln w="12600">
            <a:noFill/>
          </a:ln>
        </p:spPr>
      </p:pic>
      <p:pic>
        <p:nvPicPr>
          <p:cNvPr id="178" name="image2.jpg"/>
          <p:cNvPicPr/>
          <p:nvPr/>
        </p:nvPicPr>
        <p:blipFill>
          <a:blip r:embed="rId3"/>
          <a:stretch/>
        </p:blipFill>
        <p:spPr>
          <a:xfrm>
            <a:off x="-6840" y="5799960"/>
            <a:ext cx="12198240" cy="1051560"/>
          </a:xfrm>
          <a:prstGeom prst="rect">
            <a:avLst/>
          </a:prstGeom>
          <a:ln w="12600">
            <a:noFill/>
          </a:ln>
        </p:spPr>
      </p:pic>
      <p:sp>
        <p:nvSpPr>
          <p:cNvPr id="179" name="CustomShape 2"/>
          <p:cNvSpPr/>
          <p:nvPr/>
        </p:nvSpPr>
        <p:spPr>
          <a:xfrm>
            <a:off x="261360" y="836640"/>
            <a:ext cx="11684880" cy="6706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pPr>
            <a:r>
              <a:rPr lang="sk-SK" sz="4400" b="0" u="sng" strike="noStrike" spc="-1">
                <a:solidFill>
                  <a:srgbClr val="002060"/>
                </a:solidFill>
                <a:uFillTx/>
                <a:latin typeface="Calibri"/>
                <a:ea typeface="Calibri"/>
              </a:rPr>
              <a:t>Teoretický obsah</a:t>
            </a:r>
            <a:endParaRPr lang="sk-SK" sz="4400" b="0" strike="noStrike" spc="-1">
              <a:latin typeface="Arial"/>
            </a:endParaRPr>
          </a:p>
        </p:txBody>
      </p:sp>
      <p:sp>
        <p:nvSpPr>
          <p:cNvPr id="180" name="CustomShape 3"/>
          <p:cNvSpPr/>
          <p:nvPr/>
        </p:nvSpPr>
        <p:spPr>
          <a:xfrm rot="16800">
            <a:off x="424944" y="1901799"/>
            <a:ext cx="11889793" cy="2585323"/>
          </a:xfrm>
          <a:prstGeom prst="rect">
            <a:avLst/>
          </a:prstGeom>
          <a:noFill/>
          <a:ln w="12600">
            <a:noFill/>
          </a:ln>
        </p:spPr>
        <p:style>
          <a:lnRef idx="0">
            <a:scrgbClr r="0" g="0" b="0"/>
          </a:lnRef>
          <a:fillRef idx="0">
            <a:scrgbClr r="0" g="0" b="0"/>
          </a:fillRef>
          <a:effectRef idx="0">
            <a:scrgbClr r="0" g="0" b="0"/>
          </a:effectRef>
          <a:fontRef idx="minor"/>
        </p:style>
        <p:txBody>
          <a:bodyPr wrap="none" lIns="0" tIns="0" rIns="0" bIns="0">
            <a:spAutoFit/>
          </a:bodyPr>
          <a:lstStyle/>
          <a:p>
            <a:pPr>
              <a:lnSpc>
                <a:spcPct val="100000"/>
              </a:lnSpc>
            </a:pPr>
            <a:r>
              <a:rPr lang="sk-SK" sz="2800" b="1" strike="noStrike" spc="-1" dirty="0">
                <a:solidFill>
                  <a:srgbClr val="002060"/>
                </a:solidFill>
                <a:latin typeface="Calibri"/>
                <a:ea typeface="Calibri"/>
              </a:rPr>
              <a:t>Život vo Vesmíre. </a:t>
            </a:r>
            <a:r>
              <a:rPr lang="sk-SK" sz="2800" b="1" strike="noStrike" spc="-1" dirty="0" err="1">
                <a:solidFill>
                  <a:srgbClr val="002060"/>
                </a:solidFill>
                <a:latin typeface="Calibri"/>
                <a:ea typeface="Calibri"/>
              </a:rPr>
              <a:t>Exoplanéty</a:t>
            </a:r>
            <a:endParaRPr lang="sk-SK" sz="2800" b="0" strike="noStrike" spc="-1" dirty="0">
              <a:latin typeface="Arial"/>
            </a:endParaRPr>
          </a:p>
          <a:p>
            <a:pPr>
              <a:lnSpc>
                <a:spcPct val="100000"/>
              </a:lnSpc>
            </a:pPr>
            <a:r>
              <a:rPr lang="sk-SK" sz="2800" b="0" strike="noStrike" spc="-1" dirty="0">
                <a:solidFill>
                  <a:srgbClr val="002060"/>
                </a:solidFill>
                <a:latin typeface="Calibri"/>
                <a:ea typeface="Calibri"/>
              </a:rPr>
              <a:t>	6.1 </a:t>
            </a:r>
            <a:r>
              <a:rPr lang="sk-SK" sz="2800" b="0" strike="noStrike" spc="-1" dirty="0" err="1">
                <a:solidFill>
                  <a:srgbClr val="002060"/>
                </a:solidFill>
                <a:latin typeface="Calibri"/>
                <a:ea typeface="Calibri"/>
              </a:rPr>
              <a:t>Extrasolárne</a:t>
            </a:r>
            <a:r>
              <a:rPr lang="sk-SK" sz="2800" b="0" strike="noStrike" spc="-1" dirty="0">
                <a:solidFill>
                  <a:srgbClr val="002060"/>
                </a:solidFill>
                <a:latin typeface="Calibri"/>
                <a:ea typeface="Calibri"/>
              </a:rPr>
              <a:t> planéty (</a:t>
            </a:r>
            <a:r>
              <a:rPr lang="sk-SK" sz="2800" b="0" strike="noStrike" spc="-1" dirty="0" err="1">
                <a:solidFill>
                  <a:srgbClr val="002060"/>
                </a:solidFill>
                <a:latin typeface="Calibri"/>
                <a:ea typeface="Calibri"/>
              </a:rPr>
              <a:t>exoplanéty</a:t>
            </a:r>
            <a:r>
              <a:rPr lang="sk-SK" sz="2800" b="0" strike="noStrike" spc="-1" dirty="0">
                <a:solidFill>
                  <a:srgbClr val="002060"/>
                </a:solidFill>
                <a:latin typeface="Calibri"/>
                <a:ea typeface="Calibri"/>
              </a:rPr>
              <a:t>). </a:t>
            </a:r>
            <a:endParaRPr lang="sk-SK" sz="2800" b="0" strike="noStrike" spc="-1" dirty="0">
              <a:latin typeface="Arial"/>
            </a:endParaRPr>
          </a:p>
          <a:p>
            <a:pPr>
              <a:lnSpc>
                <a:spcPct val="100000"/>
              </a:lnSpc>
            </a:pPr>
            <a:r>
              <a:rPr lang="sk-SK" sz="2800" b="0" strike="noStrike" spc="-1" dirty="0">
                <a:solidFill>
                  <a:srgbClr val="002060"/>
                </a:solidFill>
                <a:latin typeface="Calibri"/>
                <a:ea typeface="Calibri"/>
              </a:rPr>
              <a:t>	6.2 Hľadanie planét v obývateľnej zóne. </a:t>
            </a:r>
            <a:endParaRPr lang="sk-SK" sz="2800" b="0" strike="noStrike" spc="-1" dirty="0">
              <a:latin typeface="Arial"/>
            </a:endParaRPr>
          </a:p>
          <a:p>
            <a:pPr>
              <a:lnSpc>
                <a:spcPct val="100000"/>
              </a:lnSpc>
            </a:pPr>
            <a:r>
              <a:rPr lang="sk-SK" sz="2800" b="0" strike="noStrike" spc="-1" dirty="0">
                <a:solidFill>
                  <a:srgbClr val="002060"/>
                </a:solidFill>
                <a:latin typeface="Calibri"/>
                <a:ea typeface="Calibri"/>
              </a:rPr>
              <a:t>	6.3 </a:t>
            </a:r>
            <a:r>
              <a:rPr lang="sk-SK" sz="2800" b="0" strike="noStrike" spc="-1" dirty="0" err="1">
                <a:solidFill>
                  <a:srgbClr val="002060"/>
                </a:solidFill>
                <a:latin typeface="Calibri"/>
                <a:ea typeface="Calibri"/>
              </a:rPr>
              <a:t>Drakeova</a:t>
            </a:r>
            <a:r>
              <a:rPr lang="sk-SK" sz="2800" b="0" strike="noStrike" spc="-1" dirty="0">
                <a:solidFill>
                  <a:srgbClr val="002060"/>
                </a:solidFill>
                <a:latin typeface="Calibri"/>
                <a:ea typeface="Calibri"/>
              </a:rPr>
              <a:t> rovnica o pravdepodobnosti mimozemského života a rozumu. </a:t>
            </a:r>
            <a:endParaRPr lang="sk-SK" sz="2800" b="0" strike="noStrike" spc="-1" dirty="0">
              <a:latin typeface="Arial"/>
            </a:endParaRPr>
          </a:p>
          <a:p>
            <a:pPr>
              <a:lnSpc>
                <a:spcPct val="100000"/>
              </a:lnSpc>
            </a:pPr>
            <a:r>
              <a:rPr lang="sk-SK" sz="2800" b="0" strike="noStrike" spc="-1" dirty="0">
                <a:solidFill>
                  <a:srgbClr val="002060"/>
                </a:solidFill>
                <a:latin typeface="Calibri"/>
                <a:ea typeface="Calibri"/>
              </a:rPr>
              <a:t>	6.4 Výskum Slnečnej sústavy a hľadanie mimozemského života.</a:t>
            </a:r>
            <a:endParaRPr lang="sk-SK" sz="2800" b="0" strike="noStrike" spc="-1" dirty="0">
              <a:latin typeface="Arial"/>
            </a:endParaRPr>
          </a:p>
          <a:p>
            <a:pPr>
              <a:lnSpc>
                <a:spcPct val="100000"/>
              </a:lnSpc>
            </a:pPr>
            <a:endParaRPr lang="sk-SK" sz="2800" b="0" strike="noStrike" spc="-1" dirty="0">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40" y="5572440"/>
            <a:ext cx="12198240" cy="292680"/>
          </a:xfrm>
          <a:prstGeom prst="rect">
            <a:avLst/>
          </a:prstGeom>
          <a:solidFill>
            <a:srgbClr val="ED7D31"/>
          </a:solidFill>
          <a:ln w="12600">
            <a:noFill/>
          </a:ln>
        </p:spPr>
        <p:style>
          <a:lnRef idx="0">
            <a:scrgbClr r="0" g="0" b="0"/>
          </a:lnRef>
          <a:fillRef idx="0">
            <a:scrgbClr r="0" g="0" b="0"/>
          </a:fillRef>
          <a:effectRef idx="0">
            <a:scrgbClr r="0" g="0" b="0"/>
          </a:effectRef>
          <a:fontRef idx="minor"/>
        </p:style>
        <p:txBody>
          <a:bodyPr lIns="0" tIns="0" rIns="0" bIns="0">
            <a:spAutoFit/>
          </a:bodyPr>
          <a:lstStyle/>
          <a:p>
            <a:pPr>
              <a:lnSpc>
                <a:spcPct val="107000"/>
              </a:lnSpc>
              <a:spcBef>
                <a:spcPts val="799"/>
              </a:spcBef>
            </a:pPr>
            <a:r>
              <a:rPr lang="sk-SK" sz="900" b="0" strike="noStrike" spc="-1">
                <a:latin typeface="Verdana"/>
                <a:ea typeface="Verdana"/>
              </a:rPr>
              <a:t>Táto publikácia (dokument) reprezentuje výlučne názor autora a SAAIC – Národná agentúra programu Erasmus+ ani Európska komisia nezodpovedajú za akékoľvek použitie informácií obsiahnutých v tejto publikácii (dokumente).</a:t>
            </a:r>
            <a:endParaRPr lang="sk-SK" sz="900" b="0" strike="noStrike" spc="-1">
              <a:latin typeface="Arial"/>
            </a:endParaRPr>
          </a:p>
        </p:txBody>
      </p:sp>
      <p:pic>
        <p:nvPicPr>
          <p:cNvPr id="202" name="image1.png"/>
          <p:cNvPicPr/>
          <p:nvPr/>
        </p:nvPicPr>
        <p:blipFill>
          <a:blip r:embed="rId2"/>
          <a:stretch/>
        </p:blipFill>
        <p:spPr>
          <a:xfrm>
            <a:off x="-6840" y="-11880"/>
            <a:ext cx="12198240" cy="1061280"/>
          </a:xfrm>
          <a:prstGeom prst="rect">
            <a:avLst/>
          </a:prstGeom>
          <a:ln w="12600">
            <a:noFill/>
          </a:ln>
        </p:spPr>
      </p:pic>
      <p:pic>
        <p:nvPicPr>
          <p:cNvPr id="203" name="image2.jpg"/>
          <p:cNvPicPr/>
          <p:nvPr/>
        </p:nvPicPr>
        <p:blipFill>
          <a:blip r:embed="rId3"/>
          <a:stretch/>
        </p:blipFill>
        <p:spPr>
          <a:xfrm>
            <a:off x="-6840" y="5799960"/>
            <a:ext cx="12198240" cy="1051560"/>
          </a:xfrm>
          <a:prstGeom prst="rect">
            <a:avLst/>
          </a:prstGeom>
          <a:ln w="12600">
            <a:noFill/>
          </a:ln>
        </p:spPr>
      </p:pic>
      <p:sp>
        <p:nvSpPr>
          <p:cNvPr id="204" name="CustomShape 2"/>
          <p:cNvSpPr/>
          <p:nvPr/>
        </p:nvSpPr>
        <p:spPr>
          <a:xfrm>
            <a:off x="261360" y="836640"/>
            <a:ext cx="11684880" cy="7599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algn="ctr">
              <a:lnSpc>
                <a:spcPct val="100000"/>
              </a:lnSpc>
            </a:pPr>
            <a:r>
              <a:rPr lang="sk-SK" sz="4400" b="0" u="sng" strike="noStrike" spc="-1">
                <a:solidFill>
                  <a:srgbClr val="002060"/>
                </a:solidFill>
                <a:uFillTx/>
                <a:latin typeface="Calibri"/>
                <a:ea typeface="Calibri"/>
              </a:rPr>
              <a:t>Zoznam praktických cvičení</a:t>
            </a:r>
            <a:endParaRPr lang="sk-SK" sz="4400" b="0" strike="noStrike" spc="-1">
              <a:latin typeface="Arial"/>
            </a:endParaRPr>
          </a:p>
        </p:txBody>
      </p:sp>
      <p:sp>
        <p:nvSpPr>
          <p:cNvPr id="205" name="CustomShape 3"/>
          <p:cNvSpPr/>
          <p:nvPr/>
        </p:nvSpPr>
        <p:spPr>
          <a:xfrm>
            <a:off x="261360" y="1941120"/>
            <a:ext cx="11684880" cy="1752872"/>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spAutoFit/>
          </a:bodyPr>
          <a:lstStyle/>
          <a:p>
            <a:pPr marL="1486080" indent="-1485720">
              <a:lnSpc>
                <a:spcPct val="100000"/>
              </a:lnSpc>
              <a:buClr>
                <a:srgbClr val="031169"/>
              </a:buClr>
              <a:buFont typeface="StarSymbol"/>
              <a:buAutoNum type="arabicPeriod"/>
            </a:pPr>
            <a:r>
              <a:rPr lang="sk-SK" sz="3600" b="0" strike="noStrike" spc="-1" dirty="0">
                <a:solidFill>
                  <a:srgbClr val="031169"/>
                </a:solidFill>
                <a:latin typeface="Calibri"/>
                <a:ea typeface="Calibri"/>
              </a:rPr>
              <a:t>Stretneme sa niekedy s mimozemským rozumom a ako budeme s ním komunikovať? </a:t>
            </a:r>
            <a:endParaRPr lang="sk-SK" sz="3600" b="0" strike="noStrike" spc="-1" dirty="0">
              <a:latin typeface="Arial"/>
            </a:endParaRPr>
          </a:p>
          <a:p>
            <a:pPr marL="1486080" indent="-1485720">
              <a:lnSpc>
                <a:spcPct val="100000"/>
              </a:lnSpc>
              <a:buClr>
                <a:srgbClr val="031169"/>
              </a:buClr>
              <a:buFont typeface="StarSymbol"/>
              <a:buAutoNum type="arabicPeriod"/>
            </a:pPr>
            <a:r>
              <a:rPr lang="sk-SK" sz="3600" b="0" strike="noStrike" spc="-1" dirty="0">
                <a:solidFill>
                  <a:srgbClr val="031169"/>
                </a:solidFill>
                <a:latin typeface="Calibri"/>
                <a:ea typeface="Calibri"/>
              </a:rPr>
              <a:t>Život na inej planéte, satelite alebo asteroide. </a:t>
            </a:r>
            <a:endParaRPr lang="sk-SK" sz="36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3402</Words>
  <Application>Microsoft Office PowerPoint</Application>
  <PresentationFormat>Širokouhlá</PresentationFormat>
  <Paragraphs>166</Paragraphs>
  <Slides>25</Slides>
  <Notes>2</Notes>
  <HiddenSlides>0</HiddenSlides>
  <MMClips>0</MMClips>
  <ScaleCrop>false</ScaleCrop>
  <HeadingPairs>
    <vt:vector size="6" baseType="variant">
      <vt:variant>
        <vt:lpstr>Použité písma</vt:lpstr>
      </vt:variant>
      <vt:variant>
        <vt:i4>9</vt:i4>
      </vt:variant>
      <vt:variant>
        <vt:lpstr>Motív</vt:lpstr>
      </vt:variant>
      <vt:variant>
        <vt:i4>2</vt:i4>
      </vt:variant>
      <vt:variant>
        <vt:lpstr>Nadpisy snímok</vt:lpstr>
      </vt:variant>
      <vt:variant>
        <vt:i4>25</vt:i4>
      </vt:variant>
    </vt:vector>
  </HeadingPairs>
  <TitlesOfParts>
    <vt:vector size="36" baseType="lpstr">
      <vt:lpstr>Arial</vt:lpstr>
      <vt:lpstr>Calibri</vt:lpstr>
      <vt:lpstr>Calibri Light</vt:lpstr>
      <vt:lpstr>Franklin Gothic Book</vt:lpstr>
      <vt:lpstr>StarSymbol</vt:lpstr>
      <vt:lpstr>Symbol</vt:lpstr>
      <vt:lpstr>Times New Roman</vt:lpstr>
      <vt:lpstr>Verdana</vt:lpstr>
      <vt:lpstr>Verdana Bold</vt:lpstr>
      <vt:lpstr>Office Theme</vt:lpstr>
      <vt:lpstr>Office Theme</vt:lpstr>
      <vt:lpstr>Prezentácia programu PowerPoint</vt:lpstr>
      <vt:lpstr>Prezentácia programu PowerPoint</vt:lpstr>
      <vt:lpstr>Moduly projektu STARS</vt:lpstr>
      <vt:lpstr>Ako sú moduly štruktúrované</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Peter Kelecsényi</dc:creator>
  <cp:lastModifiedBy>Andrea</cp:lastModifiedBy>
  <cp:revision>11</cp:revision>
  <dcterms:modified xsi:type="dcterms:W3CDTF">2020-10-06T05:36:27Z</dcterms:modified>
  <dc:language>sk-SK</dc:language>
</cp:coreProperties>
</file>